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media1.mp3" ContentType="audio/unknown"/>
  <Override PartName="/ppt/media/media2.mp3" ContentType="audio/unknown"/>
  <Override PartName="/ppt/media/media3.mp3" ContentType="audio/unknown"/>
  <Override PartName="/ppt/media/media4.mp3" ContentType="audio/unknown"/>
  <Override PartName="/ppt/media/media5.mp3" ContentType="audio/unknown"/>
  <Override PartName="/ppt/media/media6.mp3" ContentType="audio/unknown"/>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ytuł">
    <p:spTree>
      <p:nvGrpSpPr>
        <p:cNvPr id="1" name=""/>
        <p:cNvGrpSpPr/>
        <p:nvPr/>
      </p:nvGrpSpPr>
      <p:grpSpPr>
        <a:xfrm>
          <a:off x="0" y="0"/>
          <a:ext cx="0" cy="0"/>
          <a:chOff x="0" y="0"/>
          <a:chExt cx="0" cy="0"/>
        </a:xfrm>
      </p:grpSpPr>
      <p:sp>
        <p:nvSpPr>
          <p:cNvPr id="11" name="Tekst tytułowy"/>
          <p:cNvSpPr txBox="1"/>
          <p:nvPr>
            <p:ph type="title"/>
          </p:nvPr>
        </p:nvSpPr>
        <p:spPr>
          <a:xfrm>
            <a:off x="1778000" y="2298700"/>
            <a:ext cx="20828000" cy="4648200"/>
          </a:xfrm>
          <a:prstGeom prst="rect">
            <a:avLst/>
          </a:prstGeom>
        </p:spPr>
        <p:txBody>
          <a:bodyPr anchor="b"/>
          <a:lstStyle/>
          <a:p>
            <a:pPr/>
            <a:r>
              <a:t>Tekst tytułowy</a:t>
            </a:r>
          </a:p>
        </p:txBody>
      </p:sp>
      <p:sp>
        <p:nvSpPr>
          <p:cNvPr id="12" name="Treść - poziom 1…"/>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Treść - poziom 1</a:t>
            </a:r>
          </a:p>
          <a:p>
            <a:pPr lvl="1"/>
            <a:r>
              <a:t>Treść - poziom 2</a:t>
            </a:r>
          </a:p>
          <a:p>
            <a:pPr lvl="2"/>
            <a:r>
              <a:t>Treść - poziom 3</a:t>
            </a:r>
          </a:p>
          <a:p>
            <a:pPr lvl="3"/>
            <a:r>
              <a:t>Treść - poziom 4</a:t>
            </a:r>
          </a:p>
          <a:p>
            <a:pPr lvl="4"/>
            <a:r>
              <a:t>Treść - poziom 5</a:t>
            </a:r>
          </a:p>
        </p:txBody>
      </p:sp>
      <p:sp>
        <p:nvSpPr>
          <p:cNvPr id="1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tat">
    <p:spTree>
      <p:nvGrpSpPr>
        <p:cNvPr id="1" name=""/>
        <p:cNvGrpSpPr/>
        <p:nvPr/>
      </p:nvGrpSpPr>
      <p:grpSpPr>
        <a:xfrm>
          <a:off x="0" y="0"/>
          <a:ext cx="0" cy="0"/>
          <a:chOff x="0" y="0"/>
          <a:chExt cx="0" cy="0"/>
        </a:xfrm>
      </p:grpSpPr>
      <p:sp>
        <p:nvSpPr>
          <p:cNvPr id="93" name="Janek Jabłonka"/>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Janek Jabłonka</a:t>
            </a:r>
          </a:p>
        </p:txBody>
      </p:sp>
      <p:sp>
        <p:nvSpPr>
          <p:cNvPr id="94" name="„Wpisz tu cytat.”"/>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„Wpisz tu cytat.” </a:t>
            </a:r>
          </a:p>
        </p:txBody>
      </p:sp>
      <p:sp>
        <p:nvSpPr>
          <p:cNvPr id="9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spTree>
      <p:nvGrpSpPr>
        <p:cNvPr id="1" name=""/>
        <p:cNvGrpSpPr/>
        <p:nvPr/>
      </p:nvGrpSpPr>
      <p:grpSpPr>
        <a:xfrm>
          <a:off x="0" y="0"/>
          <a:ext cx="0" cy="0"/>
          <a:chOff x="0" y="0"/>
          <a:chExt cx="0" cy="0"/>
        </a:xfrm>
      </p:grpSpPr>
      <p:sp>
        <p:nvSpPr>
          <p:cNvPr id="102" name="Plaża i morze widziane z wydmy trawiastej"/>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sty">
    <p:spTree>
      <p:nvGrpSpPr>
        <p:cNvPr id="1" name=""/>
        <p:cNvGrpSpPr/>
        <p:nvPr/>
      </p:nvGrpSpPr>
      <p:grpSpPr>
        <a:xfrm>
          <a:off x="0" y="0"/>
          <a:ext cx="0" cy="0"/>
          <a:chOff x="0" y="0"/>
          <a:chExt cx="0" cy="0"/>
        </a:xfrm>
      </p:grpSpPr>
      <p:sp>
        <p:nvSpPr>
          <p:cNvPr id="110"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oziomo)">
    <p:spTree>
      <p:nvGrpSpPr>
        <p:cNvPr id="1" name=""/>
        <p:cNvGrpSpPr/>
        <p:nvPr/>
      </p:nvGrpSpPr>
      <p:grpSpPr>
        <a:xfrm>
          <a:off x="0" y="0"/>
          <a:ext cx="0" cy="0"/>
          <a:chOff x="0" y="0"/>
          <a:chExt cx="0" cy="0"/>
        </a:xfrm>
      </p:grpSpPr>
      <p:sp>
        <p:nvSpPr>
          <p:cNvPr id="20" name="Plaża i morze widziane z wydmy trawiastej"/>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ekst tytułowy"/>
          <p:cNvSpPr txBox="1"/>
          <p:nvPr>
            <p:ph type="title"/>
          </p:nvPr>
        </p:nvSpPr>
        <p:spPr>
          <a:xfrm>
            <a:off x="635000" y="9512300"/>
            <a:ext cx="23114000" cy="2006600"/>
          </a:xfrm>
          <a:prstGeom prst="rect">
            <a:avLst/>
          </a:prstGeom>
        </p:spPr>
        <p:txBody>
          <a:bodyPr anchor="b"/>
          <a:lstStyle/>
          <a:p>
            <a:pPr/>
            <a:r>
              <a:t>Tekst tytułowy</a:t>
            </a:r>
          </a:p>
        </p:txBody>
      </p:sp>
      <p:sp>
        <p:nvSpPr>
          <p:cNvPr id="22" name="Treść - poziom 1…"/>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Treść - poziom 1</a:t>
            </a:r>
          </a:p>
          <a:p>
            <a:pPr lvl="1"/>
            <a:r>
              <a:t>Treść - poziom 2</a:t>
            </a:r>
          </a:p>
          <a:p>
            <a:pPr lvl="2"/>
            <a:r>
              <a:t>Treść - poziom 3</a:t>
            </a:r>
          </a:p>
          <a:p>
            <a:pPr lvl="3"/>
            <a:r>
              <a:t>Treść - poziom 4</a:t>
            </a:r>
          </a:p>
          <a:p>
            <a:pPr lvl="4"/>
            <a:r>
              <a:t>Treść - poziom 5</a:t>
            </a:r>
          </a:p>
        </p:txBody>
      </p:sp>
      <p:sp>
        <p:nvSpPr>
          <p:cNvPr id="2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 na środku">
    <p:spTree>
      <p:nvGrpSpPr>
        <p:cNvPr id="1" name=""/>
        <p:cNvGrpSpPr/>
        <p:nvPr/>
      </p:nvGrpSpPr>
      <p:grpSpPr>
        <a:xfrm>
          <a:off x="0" y="0"/>
          <a:ext cx="0" cy="0"/>
          <a:chOff x="0" y="0"/>
          <a:chExt cx="0" cy="0"/>
        </a:xfrm>
      </p:grpSpPr>
      <p:sp>
        <p:nvSpPr>
          <p:cNvPr id="30" name="Tekst tytułowy"/>
          <p:cNvSpPr txBox="1"/>
          <p:nvPr>
            <p:ph type="title"/>
          </p:nvPr>
        </p:nvSpPr>
        <p:spPr>
          <a:xfrm>
            <a:off x="1778000" y="4533900"/>
            <a:ext cx="20828000" cy="4648200"/>
          </a:xfrm>
          <a:prstGeom prst="rect">
            <a:avLst/>
          </a:prstGeom>
        </p:spPr>
        <p:txBody>
          <a:bodyPr/>
          <a:lstStyle/>
          <a:p>
            <a:pPr/>
            <a:r>
              <a:t>Tekst tytułowy</a:t>
            </a:r>
          </a:p>
        </p:txBody>
      </p:sp>
      <p:sp>
        <p:nvSpPr>
          <p:cNvPr id="3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ionowo)">
    <p:spTree>
      <p:nvGrpSpPr>
        <p:cNvPr id="1" name=""/>
        <p:cNvGrpSpPr/>
        <p:nvPr/>
      </p:nvGrpSpPr>
      <p:grpSpPr>
        <a:xfrm>
          <a:off x="0" y="0"/>
          <a:ext cx="0" cy="0"/>
          <a:chOff x="0" y="0"/>
          <a:chExt cx="0" cy="0"/>
        </a:xfrm>
      </p:grpSpPr>
      <p:sp>
        <p:nvSpPr>
          <p:cNvPr id="38" name="Czapla przelatująca nisko nad plażą z widocznym na pierwszym planie niskim płotem"/>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ekst tytułowy"/>
          <p:cNvSpPr txBox="1"/>
          <p:nvPr>
            <p:ph type="title"/>
          </p:nvPr>
        </p:nvSpPr>
        <p:spPr>
          <a:xfrm>
            <a:off x="1651000" y="952500"/>
            <a:ext cx="10223500" cy="5549900"/>
          </a:xfrm>
          <a:prstGeom prst="rect">
            <a:avLst/>
          </a:prstGeom>
        </p:spPr>
        <p:txBody>
          <a:bodyPr anchor="b"/>
          <a:lstStyle>
            <a:lvl1pPr>
              <a:defRPr sz="8400"/>
            </a:lvl1pPr>
          </a:lstStyle>
          <a:p>
            <a:pPr/>
            <a:r>
              <a:t>Tekst tytułowy</a:t>
            </a:r>
          </a:p>
        </p:txBody>
      </p:sp>
      <p:sp>
        <p:nvSpPr>
          <p:cNvPr id="40" name="Treść - poziom 1…"/>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Treść - poziom 1</a:t>
            </a:r>
          </a:p>
          <a:p>
            <a:pPr lvl="1"/>
            <a:r>
              <a:t>Treść - poziom 2</a:t>
            </a:r>
          </a:p>
          <a:p>
            <a:pPr lvl="2"/>
            <a:r>
              <a:t>Treść - poziom 3</a:t>
            </a:r>
          </a:p>
          <a:p>
            <a:pPr lvl="3"/>
            <a:r>
              <a:t>Treść - poziom 4</a:t>
            </a:r>
          </a:p>
          <a:p>
            <a:pPr lvl="4"/>
            <a:r>
              <a:t>Treść - poziom 5</a:t>
            </a:r>
          </a:p>
        </p:txBody>
      </p:sp>
      <p:sp>
        <p:nvSpPr>
          <p:cNvPr id="4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na górze)">
    <p:spTree>
      <p:nvGrpSpPr>
        <p:cNvPr id="1" name=""/>
        <p:cNvGrpSpPr/>
        <p:nvPr/>
      </p:nvGrpSpPr>
      <p:grpSpPr>
        <a:xfrm>
          <a:off x="0" y="0"/>
          <a:ext cx="0" cy="0"/>
          <a:chOff x="0" y="0"/>
          <a:chExt cx="0" cy="0"/>
        </a:xfrm>
      </p:grpSpPr>
      <p:sp>
        <p:nvSpPr>
          <p:cNvPr id="48" name="Tekst tytułowy"/>
          <p:cNvSpPr txBox="1"/>
          <p:nvPr>
            <p:ph type="title"/>
          </p:nvPr>
        </p:nvSpPr>
        <p:spPr>
          <a:prstGeom prst="rect">
            <a:avLst/>
          </a:prstGeom>
        </p:spPr>
        <p:txBody>
          <a:bodyPr/>
          <a:lstStyle/>
          <a:p>
            <a:pPr/>
            <a:r>
              <a:t>Tekst tytułowy</a:t>
            </a:r>
          </a:p>
        </p:txBody>
      </p:sp>
      <p:sp>
        <p:nvSpPr>
          <p:cNvPr id="49"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p:spTree>
      <p:nvGrpSpPr>
        <p:cNvPr id="1" name=""/>
        <p:cNvGrpSpPr/>
        <p:nvPr/>
      </p:nvGrpSpPr>
      <p:grpSpPr>
        <a:xfrm>
          <a:off x="0" y="0"/>
          <a:ext cx="0" cy="0"/>
          <a:chOff x="0" y="0"/>
          <a:chExt cx="0" cy="0"/>
        </a:xfrm>
      </p:grpSpPr>
      <p:sp>
        <p:nvSpPr>
          <p:cNvPr id="56" name="Tekst tytułowy"/>
          <p:cNvSpPr txBox="1"/>
          <p:nvPr>
            <p:ph type="title"/>
          </p:nvPr>
        </p:nvSpPr>
        <p:spPr>
          <a:prstGeom prst="rect">
            <a:avLst/>
          </a:prstGeom>
        </p:spPr>
        <p:txBody>
          <a:bodyPr/>
          <a:lstStyle/>
          <a:p>
            <a:pPr/>
            <a:r>
              <a:t>Tekst tytułowy</a:t>
            </a:r>
          </a:p>
        </p:txBody>
      </p:sp>
      <p:sp>
        <p:nvSpPr>
          <p:cNvPr id="57" name="Treść - poziom 1…"/>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Treść - poziom 1</a:t>
            </a:r>
          </a:p>
          <a:p>
            <a:pPr lvl="1"/>
            <a:r>
              <a:t>Treść - poziom 2</a:t>
            </a:r>
          </a:p>
          <a:p>
            <a:pPr lvl="2"/>
            <a:r>
              <a:t>Treść - poziom 3</a:t>
            </a:r>
          </a:p>
          <a:p>
            <a:pPr lvl="3"/>
            <a:r>
              <a:t>Treść - poziom 4</a:t>
            </a:r>
          </a:p>
          <a:p>
            <a:pPr lvl="4"/>
            <a:r>
              <a:t>Treść - poziom 5</a:t>
            </a:r>
          </a:p>
        </p:txBody>
      </p:sp>
      <p:sp>
        <p:nvSpPr>
          <p:cNvPr id="5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ze zdjęciem">
    <p:spTree>
      <p:nvGrpSpPr>
        <p:cNvPr id="1" name=""/>
        <p:cNvGrpSpPr/>
        <p:nvPr/>
      </p:nvGrpSpPr>
      <p:grpSpPr>
        <a:xfrm>
          <a:off x="0" y="0"/>
          <a:ext cx="0" cy="0"/>
          <a:chOff x="0" y="0"/>
          <a:chExt cx="0" cy="0"/>
        </a:xfrm>
      </p:grpSpPr>
      <p:sp>
        <p:nvSpPr>
          <p:cNvPr id="65" name="Piaszczysta ścieżka między dwoma wzniesieniami prowadząca do oceanu"/>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ekst tytułowy"/>
          <p:cNvSpPr txBox="1"/>
          <p:nvPr>
            <p:ph type="title"/>
          </p:nvPr>
        </p:nvSpPr>
        <p:spPr>
          <a:prstGeom prst="rect">
            <a:avLst/>
          </a:prstGeom>
        </p:spPr>
        <p:txBody>
          <a:bodyPr/>
          <a:lstStyle/>
          <a:p>
            <a:pPr/>
            <a:r>
              <a:t>Tekst tytułowy</a:t>
            </a:r>
          </a:p>
        </p:txBody>
      </p:sp>
      <p:sp>
        <p:nvSpPr>
          <p:cNvPr id="67" name="Treść - poziom 1…"/>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Treść - poziom 1</a:t>
            </a:r>
          </a:p>
          <a:p>
            <a:pPr lvl="1"/>
            <a:r>
              <a:t>Treść - poziom 2</a:t>
            </a:r>
          </a:p>
          <a:p>
            <a:pPr lvl="2"/>
            <a:r>
              <a:t>Treść - poziom 3</a:t>
            </a:r>
          </a:p>
          <a:p>
            <a:pPr lvl="3"/>
            <a:r>
              <a:t>Treść - poziom 4</a:t>
            </a:r>
          </a:p>
          <a:p>
            <a:pPr lvl="4"/>
            <a:r>
              <a:t>Treść - poziom 5</a:t>
            </a:r>
          </a:p>
        </p:txBody>
      </p:sp>
      <p:sp>
        <p:nvSpPr>
          <p:cNvPr id="6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ory">
    <p:spTree>
      <p:nvGrpSpPr>
        <p:cNvPr id="1" name=""/>
        <p:cNvGrpSpPr/>
        <p:nvPr/>
      </p:nvGrpSpPr>
      <p:grpSpPr>
        <a:xfrm>
          <a:off x="0" y="0"/>
          <a:ext cx="0" cy="0"/>
          <a:chOff x="0" y="0"/>
          <a:chExt cx="0" cy="0"/>
        </a:xfrm>
      </p:grpSpPr>
      <p:sp>
        <p:nvSpPr>
          <p:cNvPr id="75" name="Treść - poziom 1…"/>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Treść - poziom 1</a:t>
            </a:r>
          </a:p>
          <a:p>
            <a:pPr lvl="1"/>
            <a:r>
              <a:t>Treść - poziom 2</a:t>
            </a:r>
          </a:p>
          <a:p>
            <a:pPr lvl="2"/>
            <a:r>
              <a:t>Treść - poziom 3</a:t>
            </a:r>
          </a:p>
          <a:p>
            <a:pPr lvl="3"/>
            <a:r>
              <a:t>Treść - poziom 4</a:t>
            </a:r>
          </a:p>
          <a:p>
            <a:pPr lvl="4"/>
            <a:r>
              <a:t>Treść - poziom 5</a:t>
            </a:r>
          </a:p>
        </p:txBody>
      </p:sp>
      <p:sp>
        <p:nvSpPr>
          <p:cNvPr id="76"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3 sztuki)">
    <p:spTree>
      <p:nvGrpSpPr>
        <p:cNvPr id="1" name=""/>
        <p:cNvGrpSpPr/>
        <p:nvPr/>
      </p:nvGrpSpPr>
      <p:grpSpPr>
        <a:xfrm>
          <a:off x="0" y="0"/>
          <a:ext cx="0" cy="0"/>
          <a:chOff x="0" y="0"/>
          <a:chExt cx="0" cy="0"/>
        </a:xfrm>
      </p:grpSpPr>
      <p:sp>
        <p:nvSpPr>
          <p:cNvPr id="83" name="Piaszczysta ścieżka między dwoma wzniesieniami prowadząca do oceanu"/>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Czapla przelatująca nisko nad plażą z widocznym na pierwszym planie niskim płotem"/>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Plaża i morze widziane z wydmy trawiastej"/>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kst tytułowy"/>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Tekst tytułowy</a:t>
            </a:r>
          </a:p>
        </p:txBody>
      </p:sp>
      <p:sp>
        <p:nvSpPr>
          <p:cNvPr id="3" name="Treść - poziom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Treść - poziom 1</a:t>
            </a:r>
          </a:p>
          <a:p>
            <a:pPr lvl="1"/>
            <a:r>
              <a:t>Treść - poziom 2</a:t>
            </a:r>
          </a:p>
          <a:p>
            <a:pPr lvl="2"/>
            <a:r>
              <a:t>Treść - poziom 3</a:t>
            </a:r>
          </a:p>
          <a:p>
            <a:pPr lvl="3"/>
            <a:r>
              <a:t>Treść - poziom 4</a:t>
            </a:r>
          </a:p>
          <a:p>
            <a:pPr lvl="4"/>
            <a:r>
              <a:t>Treść - poziom 5</a:t>
            </a:r>
          </a:p>
        </p:txBody>
      </p:sp>
      <p:sp>
        <p:nvSpPr>
          <p:cNvPr id="4" name="Numer slajdu"/>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audio" Target="../media/media1.mp3"/><Relationship Id="rId6" Type="http://schemas.microsoft.com/office/2007/relationships/media" Target="../media/media1.mp3"/><Relationship Id="rId7" Type="http://schemas.openxmlformats.org/officeDocument/2006/relationships/image" Target="../media/image3.png"/><Relationship Id="rId8" Type="http://schemas.openxmlformats.org/officeDocument/2006/relationships/audio" Target="../media/media2.mp3"/><Relationship Id="rId9" Type="http://schemas.microsoft.com/office/2007/relationships/media" Target="../media/media2.mp3"/><Relationship Id="rId10" Type="http://schemas.openxmlformats.org/officeDocument/2006/relationships/audio" Target="../media/media3.mp3"/><Relationship Id="rId11" Type="http://schemas.microsoft.com/office/2007/relationships/media" Target="../media/media3.mp3"/><Relationship Id="rId12" Type="http://schemas.openxmlformats.org/officeDocument/2006/relationships/audio" Target="../media/media4.mp3"/><Relationship Id="rId13" Type="http://schemas.microsoft.com/office/2007/relationships/media" Target="../media/media4.mp3"/><Relationship Id="rId14" Type="http://schemas.openxmlformats.org/officeDocument/2006/relationships/audio" Target="../media/media5.mp3"/><Relationship Id="rId15" Type="http://schemas.microsoft.com/office/2007/relationships/media" Target="../media/media5.mp3"/><Relationship Id="rId16" Type="http://schemas.openxmlformats.org/officeDocument/2006/relationships/audio" Target="../media/media6.mp3"/><Relationship Id="rId17" Type="http://schemas.microsoft.com/office/2007/relationships/media" Target="../media/media6.mp3"/></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Lease-Negotiation-2.jpg" descr="Lease-Negotiation-2.jpg"/>
          <p:cNvPicPr>
            <a:picLocks noChangeAspect="1"/>
          </p:cNvPicPr>
          <p:nvPr/>
        </p:nvPicPr>
        <p:blipFill>
          <a:blip r:embed="rId2">
            <a:extLst/>
          </a:blip>
          <a:srcRect l="8868" t="0" r="13389" b="0"/>
          <a:stretch>
            <a:fillRect/>
          </a:stretch>
        </p:blipFill>
        <p:spPr>
          <a:xfrm>
            <a:off x="-278638" y="-9715"/>
            <a:ext cx="25125203" cy="13735430"/>
          </a:xfrm>
          <a:prstGeom prst="rect">
            <a:avLst/>
          </a:prstGeom>
          <a:ln w="12700">
            <a:miter lim="400000"/>
          </a:ln>
        </p:spPr>
      </p:pic>
      <p:sp>
        <p:nvSpPr>
          <p:cNvPr id="120" name="Techniki i praktyki negocjacyjne"/>
          <p:cNvSpPr txBox="1"/>
          <p:nvPr/>
        </p:nvSpPr>
        <p:spPr>
          <a:xfrm>
            <a:off x="1415285" y="9245266"/>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121"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22"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23" name="Użytkownik (właściciel licencji) ma prawo powielania dowolnych części lub całego  Produktu jedynie w celu osobistego przekazania kopii Produktu uczestnikom zajęć edukacyjnych, które osobiście prowadzi. Dotyczy to także zajęć prowadzonych online"/>
          <p:cNvSpPr txBox="1"/>
          <p:nvPr/>
        </p:nvSpPr>
        <p:spPr>
          <a:xfrm>
            <a:off x="813002" y="11507217"/>
            <a:ext cx="19229832" cy="26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sz="2400">
                <a:solidFill>
                  <a:srgbClr val="FF2600"/>
                </a:solidFill>
              </a:defRPr>
            </a:pPr>
            <a:r>
              <a:t>Użytkownik (właściciel licencji) ma prawo powielania dowolnych części lub całego </a:t>
            </a:r>
            <a:br/>
            <a:r>
              <a:t>Produktu jedynie w celu osobistego przekazania kopii Produktu uczestnikom zajęć edukacyjnych, które osobiście prowadzi. Dotyczy to także zajęć prowadzonych online i przekazywania tejże publikacji w formie elektronicznego pliku PDF.                     Niemniej właściciel licencji powinien poinformować uczestników, iż mogą wykorzystywać publikację wyłącznie do własnych celów edukacyjnych (nie mogą jej kopiować, upubliczniać, przekazywać lub odsprzedawać dalej, osobom trzecim). </a:t>
            </a:r>
            <a:br/>
          </a:p>
        </p:txBody>
      </p:sp>
      <p:pic>
        <p:nvPicPr>
          <p:cNvPr id="124" name="Zrzut ekranu 2020-10-30 o 08.21.41.png" descr="Zrzut ekranu 2020-10-30 o 08.21.41.png"/>
          <p:cNvPicPr>
            <a:picLocks noChangeAspect="1"/>
          </p:cNvPicPr>
          <p:nvPr/>
        </p:nvPicPr>
        <p:blipFill>
          <a:blip r:embed="rId4">
            <a:extLst/>
          </a:blip>
          <a:stretch>
            <a:fillRect/>
          </a:stretch>
        </p:blipFill>
        <p:spPr>
          <a:xfrm>
            <a:off x="21231156" y="370628"/>
            <a:ext cx="2656860" cy="3834643"/>
          </a:xfrm>
          <a:prstGeom prst="rect">
            <a:avLst/>
          </a:prstGeom>
          <a:ln w="12700">
            <a:miter lim="400000"/>
          </a:ln>
        </p:spPr>
      </p:pic>
      <p:sp>
        <p:nvSpPr>
          <p:cNvPr id="125" name="CZ. Iv- Techniki do budowania przewagi w negocjacjach"/>
          <p:cNvSpPr txBox="1"/>
          <p:nvPr/>
        </p:nvSpPr>
        <p:spPr>
          <a:xfrm>
            <a:off x="2422395" y="10636443"/>
            <a:ext cx="18195393"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5200">
                <a:solidFill>
                  <a:srgbClr val="FF2600"/>
                </a:solidFill>
                <a:latin typeface="Phosphate Inline"/>
                <a:ea typeface="Phosphate Inline"/>
                <a:cs typeface="Phosphate Inline"/>
                <a:sym typeface="Phosphate Inline"/>
              </a:defRPr>
            </a:lvl1pPr>
          </a:lstStyle>
          <a:p>
            <a:pPr/>
            <a:r>
              <a:t>CZ. Iv- Techniki do budowania przewagi w negocjacjach</a:t>
            </a:r>
          </a:p>
        </p:txBody>
      </p:sp>
      <p:sp>
        <p:nvSpPr>
          <p:cNvPr id="126" name="Koło"/>
          <p:cNvSpPr/>
          <p:nvPr/>
        </p:nvSpPr>
        <p:spPr>
          <a:xfrm>
            <a:off x="21924585" y="1347706"/>
            <a:ext cx="1270001" cy="1270001"/>
          </a:xfrm>
          <a:prstGeom prst="ellipse">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7" name="4"/>
          <p:cNvSpPr txBox="1"/>
          <p:nvPr/>
        </p:nvSpPr>
        <p:spPr>
          <a:xfrm>
            <a:off x="22294130" y="1479224"/>
            <a:ext cx="530912" cy="1006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900"/>
            </a:lvl1pPr>
          </a:lstStyle>
          <a:p>
            <a:pPr/>
            <a:r>
              <a:t>4</a:t>
            </a:r>
          </a:p>
        </p:txBody>
      </p:sp>
      <p:sp>
        <p:nvSpPr>
          <p:cNvPr id="128" name="WYŻSZA SZKOŁA EDUKACJA W SPORCIE"/>
          <p:cNvSpPr txBox="1"/>
          <p:nvPr/>
        </p:nvSpPr>
        <p:spPr>
          <a:xfrm>
            <a:off x="1081540" y="450786"/>
            <a:ext cx="5308165" cy="480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b="0" sz="2200">
                <a:solidFill>
                  <a:srgbClr val="FFFFFF"/>
                </a:solidFill>
                <a:latin typeface="Phosphate Inline"/>
                <a:ea typeface="Phosphate Inline"/>
                <a:cs typeface="Phosphate Inline"/>
                <a:sym typeface="Phosphate Inline"/>
              </a:defRPr>
            </a:lvl1pPr>
          </a:lstStyle>
          <a:p>
            <a:pPr/>
            <a:r>
              <a:t>WYŻSZA SZKOŁA EDUKACJA W SPORCIE</a:t>
            </a:r>
          </a:p>
        </p:txBody>
      </p:sp>
      <p:sp>
        <p:nvSpPr>
          <p:cNvPr id="129" name="WORKBOOK EWS"/>
          <p:cNvSpPr txBox="1"/>
          <p:nvPr/>
        </p:nvSpPr>
        <p:spPr>
          <a:xfrm rot="5400000">
            <a:off x="13688032" y="5817575"/>
            <a:ext cx="12983610" cy="2080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b="0" sz="8000">
                <a:solidFill>
                  <a:srgbClr val="FFFFFF"/>
                </a:solidFill>
                <a:latin typeface="Phosphate Inline"/>
                <a:ea typeface="Phosphate Inline"/>
                <a:cs typeface="Phosphate Inline"/>
                <a:sym typeface="Phosphate Inline"/>
              </a:defRPr>
            </a:lvl1pPr>
          </a:lstStyle>
          <a:p>
            <a:pPr/>
            <a:r>
              <a:t>WORKBOOK EWS </a:t>
            </a:r>
          </a:p>
        </p:txBody>
      </p:sp>
      <p:pic>
        <p:nvPicPr>
          <p:cNvPr id="130" name="-Opracowanie-Profesor-WSEWS-Ma1658778858.mp3" descr="-Opracowanie-Profesor-WSEWS-Ma1658778858.mp3"/>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5260807" y="-2417683"/>
            <a:ext cx="571501" cy="571501"/>
          </a:xfrm>
          <a:prstGeom prst="rect">
            <a:avLst/>
          </a:prstGeom>
          <a:ln w="12700">
            <a:miter lim="400000"/>
          </a:ln>
        </p:spPr>
      </p:pic>
      <p:pic>
        <p:nvPicPr>
          <p:cNvPr id="131" name="-Techniki-i-praktyki-negocjacy1658779010.mp3" descr="-Techniki-i-praktyki-negocjacy1658779010.mp3"/>
          <p:cNvPicPr>
            <a:picLocks noChangeAspect="0"/>
          </p:cNvPicPr>
          <p:nvPr>
            <a:audioFile r:link="rId8"/>
            <p:extLst>
              <p:ext uri="{DAA4B4D4-6D71-4841-9C94-3DE7FCFB9230}">
                <p14:media xmlns:p14="http://schemas.microsoft.com/office/powerpoint/2010/main" r:embed="rId9"/>
              </p:ext>
            </p:extLst>
          </p:nvPr>
        </p:nvPicPr>
        <p:blipFill>
          <a:blip r:embed="rId7">
            <a:extLst/>
          </a:blip>
          <a:stretch>
            <a:fillRect/>
          </a:stretch>
        </p:blipFill>
        <p:spPr>
          <a:xfrm>
            <a:off x="379689" y="-2417683"/>
            <a:ext cx="571501" cy="571501"/>
          </a:xfrm>
          <a:prstGeom prst="rect">
            <a:avLst/>
          </a:prstGeom>
          <a:ln w="12700">
            <a:miter lim="400000"/>
          </a:ln>
        </p:spPr>
      </p:pic>
      <p:pic>
        <p:nvPicPr>
          <p:cNvPr id="132" name="Audiobuk ten jest fragmentem.mp3" descr="Audiobuk ten jest fragmentem.mp3"/>
          <p:cNvPicPr>
            <a:picLocks noChangeAspect="0"/>
          </p:cNvPicPr>
          <p:nvPr>
            <a:audioFile r:link="rId10"/>
            <p:extLst>
              <p:ext uri="{DAA4B4D4-6D71-4841-9C94-3DE7FCFB9230}">
                <p14:media xmlns:p14="http://schemas.microsoft.com/office/powerpoint/2010/main" r:embed="rId11"/>
              </p:ext>
            </p:extLst>
          </p:nvPr>
        </p:nvPicPr>
        <p:blipFill>
          <a:blip r:embed="rId7">
            <a:extLst/>
          </a:blip>
          <a:stretch>
            <a:fillRect/>
          </a:stretch>
        </p:blipFill>
        <p:spPr>
          <a:xfrm>
            <a:off x="7772201" y="-2519600"/>
            <a:ext cx="571501" cy="571501"/>
          </a:xfrm>
          <a:prstGeom prst="rect">
            <a:avLst/>
          </a:prstGeom>
          <a:ln w="12700">
            <a:miter lim="400000"/>
          </a:ln>
        </p:spPr>
      </p:pic>
      <p:pic>
        <p:nvPicPr>
          <p:cNvPr id="133" name="Wszelkie-prawa-zastrzeżone-ża1660285617.mp3" descr="Wszelkie-prawa-zastrzeżone-ża1660285617.mp3"/>
          <p:cNvPicPr>
            <a:picLocks noChangeAspect="0"/>
          </p:cNvPicPr>
          <p:nvPr>
            <a:audioFile r:link="rId12"/>
            <p:extLst>
              <p:ext uri="{DAA4B4D4-6D71-4841-9C94-3DE7FCFB9230}">
                <p14:media xmlns:p14="http://schemas.microsoft.com/office/powerpoint/2010/main" r:embed="rId13"/>
              </p:ext>
            </p:extLst>
          </p:nvPr>
        </p:nvPicPr>
        <p:blipFill>
          <a:blip r:embed="rId7">
            <a:extLst/>
          </a:blip>
          <a:stretch>
            <a:fillRect/>
          </a:stretch>
        </p:blipFill>
        <p:spPr>
          <a:xfrm>
            <a:off x="10210364" y="-2597077"/>
            <a:ext cx="571501" cy="571501"/>
          </a:xfrm>
          <a:prstGeom prst="rect">
            <a:avLst/>
          </a:prstGeom>
          <a:ln w="12700">
            <a:miter lim="400000"/>
          </a:ln>
        </p:spPr>
      </p:pic>
      <p:pic>
        <p:nvPicPr>
          <p:cNvPr id="134" name="All-rights-reserved-no-1660003569.mp3" descr="All-rights-reserved-no-1660003569.mp3"/>
          <p:cNvPicPr>
            <a:picLocks noChangeAspect="0"/>
          </p:cNvPicPr>
          <p:nvPr>
            <a:audioFile r:link="rId14"/>
            <p:extLst>
              <p:ext uri="{DAA4B4D4-6D71-4841-9C94-3DE7FCFB9230}">
                <p14:media xmlns:p14="http://schemas.microsoft.com/office/powerpoint/2010/main" r:embed="rId15"/>
              </p:ext>
            </p:extLst>
          </p:nvPr>
        </p:nvPicPr>
        <p:blipFill>
          <a:blip r:embed="rId7">
            <a:extLst/>
          </a:blip>
          <a:stretch>
            <a:fillRect/>
          </a:stretch>
        </p:blipFill>
        <p:spPr>
          <a:xfrm>
            <a:off x="12764344" y="-2437970"/>
            <a:ext cx="571501" cy="571501"/>
          </a:xfrm>
          <a:prstGeom prst="rect">
            <a:avLst/>
          </a:prstGeom>
          <a:ln w="12700">
            <a:miter lim="400000"/>
          </a:ln>
        </p:spPr>
      </p:pic>
      <p:pic>
        <p:nvPicPr>
          <p:cNvPr id="135" name="Część-czwartaTechniki-do-budow1701600312.mp3" descr="Część-czwartaTechniki-do-budow1701600312.mp3"/>
          <p:cNvPicPr>
            <a:picLocks noChangeAspect="0"/>
          </p:cNvPicPr>
          <p:nvPr>
            <a:audioFile r:link="rId16"/>
            <p:extLst>
              <p:ext uri="{DAA4B4D4-6D71-4841-9C94-3DE7FCFB9230}">
                <p14:media xmlns:p14="http://schemas.microsoft.com/office/powerpoint/2010/main" r:embed="rId17"/>
              </p:ext>
            </p:extLst>
          </p:nvPr>
        </p:nvPicPr>
        <p:blipFill>
          <a:blip r:embed="rId7">
            <a:extLst/>
          </a:blip>
          <a:stretch>
            <a:fillRect/>
          </a:stretch>
        </p:blipFill>
        <p:spPr>
          <a:xfrm>
            <a:off x="2780164" y="-2623416"/>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759" fill="hold"/>
                                        <p:tgtEl>
                                          <p:spTgt spid="131"/>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1" grpId="2" fill="hold">
                                  <p:stCondLst>
                                    <p:cond delay="0"/>
                                  </p:stCondLst>
                                  <p:childTnLst>
                                    <p:cmd type="call" cmd="playFrom(0.0)">
                                      <p:cBhvr>
                                        <p:cTn id="10" dur="5407" fill="hold"/>
                                        <p:tgtEl>
                                          <p:spTgt spid="135"/>
                                        </p:tgtEl>
                                      </p:cBhvr>
                                    </p:cmd>
                                  </p:childTnLst>
                                </p:cTn>
                              </p:par>
                            </p:childTnLst>
                          </p:cTn>
                        </p:par>
                      </p:childTnLst>
                    </p:cTn>
                  </p:par>
                  <p:par>
                    <p:cTn id="11" fill="hold">
                      <p:stCondLst>
                        <p:cond delay="indefinite"/>
                      </p:stCondLst>
                      <p:childTnLst>
                        <p:par>
                          <p:cTn id="12" fill="hold">
                            <p:stCondLst>
                              <p:cond delay="0"/>
                            </p:stCondLst>
                            <p:childTnLst>
                              <p:par>
                                <p:cTn id="13" presetClass="mediacall" nodeType="clickEffect" presetSubtype="0" presetID="1" grpId="3" fill="hold">
                                  <p:stCondLst>
                                    <p:cond delay="0"/>
                                  </p:stCondLst>
                                  <p:childTnLst>
                                    <p:cmd type="call" cmd="playFrom(0.0)">
                                      <p:cBhvr>
                                        <p:cTn id="14" dur="12600" fill="hold"/>
                                        <p:tgtEl>
                                          <p:spTgt spid="130"/>
                                        </p:tgtEl>
                                      </p:cBhvr>
                                    </p:cmd>
                                  </p:childTnLst>
                                </p:cTn>
                              </p:par>
                            </p:childTnLst>
                          </p:cTn>
                        </p:par>
                      </p:childTnLst>
                    </p:cTn>
                  </p:par>
                  <p:par>
                    <p:cTn id="15" fill="hold">
                      <p:stCondLst>
                        <p:cond delay="indefinite"/>
                      </p:stCondLst>
                      <p:childTnLst>
                        <p:par>
                          <p:cTn id="16" fill="hold">
                            <p:stCondLst>
                              <p:cond delay="0"/>
                            </p:stCondLst>
                            <p:childTnLst>
                              <p:par>
                                <p:cTn id="17" presetClass="mediacall" nodeType="clickEffect" presetSubtype="0" presetID="1" grpId="4" fill="hold">
                                  <p:stCondLst>
                                    <p:cond delay="0"/>
                                  </p:stCondLst>
                                  <p:childTnLst>
                                    <p:cmd type="call" cmd="playFrom(0.0)">
                                      <p:cBhvr>
                                        <p:cTn id="18" dur="4559" fill="hold"/>
                                        <p:tgtEl>
                                          <p:spTgt spid="132"/>
                                        </p:tgtEl>
                                      </p:cBhvr>
                                    </p:cmd>
                                  </p:childTnLst>
                                </p:cTn>
                              </p:par>
                            </p:childTnLst>
                          </p:cTn>
                        </p:par>
                      </p:childTnLst>
                    </p:cTn>
                  </p:par>
                  <p:par>
                    <p:cTn id="19" fill="hold">
                      <p:stCondLst>
                        <p:cond delay="indefinite"/>
                      </p:stCondLst>
                      <p:childTnLst>
                        <p:par>
                          <p:cTn id="20" fill="hold">
                            <p:stCondLst>
                              <p:cond delay="0"/>
                            </p:stCondLst>
                            <p:childTnLst>
                              <p:par>
                                <p:cTn id="21" presetClass="mediacall" nodeType="clickEffect" presetSubtype="0" presetID="1" grpId="5" fill="hold">
                                  <p:stCondLst>
                                    <p:cond delay="0"/>
                                  </p:stCondLst>
                                  <p:childTnLst>
                                    <p:cmd type="call" cmd="playFrom(0.0)">
                                      <p:cBhvr>
                                        <p:cTn id="22" dur="9095" fill="hold"/>
                                        <p:tgtEl>
                                          <p:spTgt spid="133"/>
                                        </p:tgtEl>
                                      </p:cBhvr>
                                    </p:cmd>
                                  </p:childTnLst>
                                </p:cTn>
                              </p:par>
                            </p:childTnLst>
                          </p:cTn>
                        </p:par>
                      </p:childTnLst>
                    </p:cTn>
                  </p:par>
                  <p:par>
                    <p:cTn id="23" fill="hold">
                      <p:stCondLst>
                        <p:cond delay="indefinite"/>
                      </p:stCondLst>
                      <p:childTnLst>
                        <p:par>
                          <p:cTn id="24" fill="hold">
                            <p:stCondLst>
                              <p:cond delay="0"/>
                            </p:stCondLst>
                            <p:childTnLst>
                              <p:par>
                                <p:cTn id="25" presetClass="mediacall" nodeType="clickEffect" presetSubtype="0" presetID="1" grpId="6" fill="hold">
                                  <p:stCondLst>
                                    <p:cond delay="0"/>
                                  </p:stCondLst>
                                  <p:childTnLst>
                                    <p:cmd type="call" cmd="playFrom(0.0)">
                                      <p:cBhvr>
                                        <p:cTn id="26" dur="8447" fill="hold"/>
                                        <p:tgtEl>
                                          <p:spTgt spid="13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27" fill="hold" display="0">
                  <p:stCondLst>
                    <p:cond delay="indefinite"/>
                  </p:stCondLst>
                </p:cTn>
                <p:tgtEl>
                  <p:spTgt spid="130"/>
                </p:tgtEl>
              </p:cMediaNode>
            </p:audio>
            <p:audio isNarration="0">
              <p:cMediaNode mute="0" showWhenStopped="0" numSld="1" vol="100000">
                <p:cTn id="28" fill="hold" display="0">
                  <p:stCondLst>
                    <p:cond delay="indefinite"/>
                  </p:stCondLst>
                </p:cTn>
                <p:tgtEl>
                  <p:spTgt spid="131"/>
                </p:tgtEl>
              </p:cMediaNode>
            </p:audio>
            <p:audio isNarration="0">
              <p:cMediaNode mute="0" showWhenStopped="0" numSld="1" vol="100000">
                <p:cTn id="29" fill="hold" display="0">
                  <p:stCondLst>
                    <p:cond delay="indefinite"/>
                  </p:stCondLst>
                </p:cTn>
                <p:tgtEl>
                  <p:spTgt spid="132"/>
                </p:tgtEl>
              </p:cMediaNode>
            </p:audio>
            <p:audio isNarration="0">
              <p:cMediaNode mute="0" showWhenStopped="0" numSld="1" vol="100000">
                <p:cTn id="30" fill="hold" display="0">
                  <p:stCondLst>
                    <p:cond delay="indefinite"/>
                  </p:stCondLst>
                </p:cTn>
                <p:tgtEl>
                  <p:spTgt spid="133"/>
                </p:tgtEl>
              </p:cMediaNode>
            </p:audio>
            <p:audio isNarration="0">
              <p:cMediaNode mute="0" showWhenStopped="0" numSld="1" vol="100000">
                <p:cTn id="31" fill="hold" display="0">
                  <p:stCondLst>
                    <p:cond delay="indefinite"/>
                  </p:stCondLst>
                </p:cTn>
                <p:tgtEl>
                  <p:spTgt spid="134"/>
                </p:tgtEl>
              </p:cMediaNode>
            </p:audio>
            <p:audio isNarration="0">
              <p:cMediaNode mute="0" showWhenStopped="0" numSld="1" vol="100000">
                <p:cTn id="32" fill="hold" display="0">
                  <p:stCondLst>
                    <p:cond delay="indefinite"/>
                  </p:stCondLst>
                </p:cTn>
                <p:tgtEl>
                  <p:spTgt spid="13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02"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03"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04" name="Autorytety - cd"/>
          <p:cNvSpPr txBox="1"/>
          <p:nvPr/>
        </p:nvSpPr>
        <p:spPr>
          <a:xfrm>
            <a:off x="2321710" y="507865"/>
            <a:ext cx="13259184"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Autorytety - cd  </a:t>
            </a:r>
          </a:p>
        </p:txBody>
      </p:sp>
      <p:pic>
        <p:nvPicPr>
          <p:cNvPr id="20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206" name="Przyjrzyj się reklamom nie tylko telewizyjnym, ale także prasowym. Zobaczysz ludzi w białych kitlach lekarskich albo na tle regału z książkami…"/>
          <p:cNvSpPr txBox="1"/>
          <p:nvPr/>
        </p:nvSpPr>
        <p:spPr>
          <a:xfrm>
            <a:off x="632426" y="2606234"/>
            <a:ext cx="23119147" cy="113220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500">
                <a:solidFill>
                  <a:srgbClr val="5E5E5E"/>
                </a:solidFill>
                <a:latin typeface="Phosphate Inline"/>
                <a:ea typeface="Phosphate Inline"/>
                <a:cs typeface="Phosphate Inline"/>
                <a:sym typeface="Phosphate Inline"/>
              </a:defRPr>
            </a:pPr>
            <a:r>
              <a:t>Przyjrzyj się reklamom nie tylko telewizyjnym, ale także prasowym. Zobaczysz ludzi w białych kitlach lekarskich albo na tle regału z książkami </a:t>
            </a:r>
          </a:p>
          <a:p>
            <a:pPr defTabSz="2438338">
              <a:lnSpc>
                <a:spcPct val="150000"/>
              </a:lnSpc>
              <a:defRPr b="0" sz="4500">
                <a:solidFill>
                  <a:srgbClr val="5E5E5E"/>
                </a:solidFill>
                <a:latin typeface="Phosphate Inline"/>
                <a:ea typeface="Phosphate Inline"/>
                <a:cs typeface="Phosphate Inline"/>
                <a:sym typeface="Phosphate Inline"/>
              </a:defRPr>
            </a:pPr>
            <a:r>
              <a:t>– to są atrybuty profesji lub cech (np. mądrości). </a:t>
            </a:r>
          </a:p>
          <a:p>
            <a:pPr defTabSz="2438338">
              <a:lnSpc>
                <a:spcPct val="150000"/>
              </a:lnSpc>
              <a:defRPr b="0" sz="4500">
                <a:solidFill>
                  <a:srgbClr val="5E5E5E"/>
                </a:solidFill>
                <a:latin typeface="Phosphate Inline"/>
                <a:ea typeface="Phosphate Inline"/>
                <a:cs typeface="Phosphate Inline"/>
                <a:sym typeface="Phosphate Inline"/>
              </a:defRPr>
            </a:pPr>
            <a:r>
              <a:t>Podobne triki stosowane są też w negocjacjach. Istnieje przekonanie, że osoby </a:t>
            </a:r>
          </a:p>
          <a:p>
            <a:pPr defTabSz="2438338">
              <a:lnSpc>
                <a:spcPct val="150000"/>
              </a:lnSpc>
              <a:defRPr b="0" sz="4500">
                <a:solidFill>
                  <a:srgbClr val="5E5E5E"/>
                </a:solidFill>
                <a:latin typeface="Phosphate Inline"/>
                <a:ea typeface="Phosphate Inline"/>
                <a:cs typeface="Phosphate Inline"/>
                <a:sym typeface="Phosphate Inline"/>
              </a:defRPr>
            </a:pPr>
            <a:r>
              <a:t>z obrączką na palcu są postrzegane jako stateczne, a więc godne zaufania. Ludzie w okularach są odbierani przez otoczenie jako bardziej inteligentni. To są tylko atrybuty. Obrączkę można pożyczyć, a okulary „0” bez problemu kupić. </a:t>
            </a:r>
          </a:p>
          <a:p>
            <a:pPr defTabSz="2438338">
              <a:lnSpc>
                <a:spcPct val="150000"/>
              </a:lnSpc>
              <a:defRPr b="0" sz="4500">
                <a:solidFill>
                  <a:srgbClr val="5E5E5E"/>
                </a:solidFill>
                <a:latin typeface="Phosphate Inline"/>
                <a:ea typeface="Phosphate Inline"/>
                <a:cs typeface="Phosphate Inline"/>
                <a:sym typeface="Phosphate Inline"/>
              </a:defRPr>
            </a:pPr>
          </a:p>
          <a:p>
            <a:pPr defTabSz="2438338">
              <a:lnSpc>
                <a:spcPct val="120000"/>
              </a:lnSpc>
              <a:defRPr b="0" sz="4500">
                <a:solidFill>
                  <a:srgbClr val="5E5E5E"/>
                </a:solidFill>
                <a:latin typeface="Phosphate Inline"/>
                <a:ea typeface="Phosphate Inline"/>
                <a:cs typeface="Phosphate Inline"/>
                <a:sym typeface="Phosphate Inline"/>
              </a:defRPr>
            </a:pP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07"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fade" transition="in">
                                      <p:cBhvr>
                                        <p:cTn id="7"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10"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11"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12" name="Autorytety - cd"/>
          <p:cNvSpPr txBox="1"/>
          <p:nvPr/>
        </p:nvSpPr>
        <p:spPr>
          <a:xfrm>
            <a:off x="2321710" y="507865"/>
            <a:ext cx="13259184"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Autorytety - cd  </a:t>
            </a:r>
          </a:p>
        </p:txBody>
      </p:sp>
      <p:pic>
        <p:nvPicPr>
          <p:cNvPr id="21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214" name="Autorytety można wykorzystać wnegocjacjach także winny sposób. Szczególnym polem nadużyć są referencje. Nie twierdzę, że ludzie nagminnie je fabrykują. Spotkałem się jednak z takimi sytuacjami, więc doradzam ostrożność. Nie daj się zwieś"/>
          <p:cNvSpPr txBox="1"/>
          <p:nvPr/>
        </p:nvSpPr>
        <p:spPr>
          <a:xfrm>
            <a:off x="678705" y="2444704"/>
            <a:ext cx="23119146" cy="144795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500">
                <a:solidFill>
                  <a:srgbClr val="5E5E5E"/>
                </a:solidFill>
                <a:latin typeface="Phosphate Inline"/>
                <a:ea typeface="Phosphate Inline"/>
                <a:cs typeface="Phosphate Inline"/>
                <a:sym typeface="Phosphate Inline"/>
              </a:defRPr>
            </a:pPr>
            <a:r>
              <a:t>Autorytety można wykorzystać wnegocjacjach także winny sposób. Szczególnym polem nadużyć są referencje. Nie twierdzę, że ludzie nagminnie je fabrykują. Spotkałem się jednak z takimi sytuacjami, więc doradzam ostrożność. Nie daj się zwieść urokowi wielkich firm – </a:t>
            </a:r>
          </a:p>
          <a:p>
            <a:pPr defTabSz="2438338">
              <a:lnSpc>
                <a:spcPct val="150000"/>
              </a:lnSpc>
              <a:defRPr b="0" sz="4500">
                <a:solidFill>
                  <a:srgbClr val="5E5E5E"/>
                </a:solidFill>
                <a:latin typeface="Phosphate Inline"/>
                <a:ea typeface="Phosphate Inline"/>
                <a:cs typeface="Phosphate Inline"/>
                <a:sym typeface="Phosphate Inline"/>
              </a:defRPr>
            </a:pPr>
            <a:r>
              <a:t>autorytetowi ich marek. Sprawdzaj referencje! </a:t>
            </a:r>
          </a:p>
          <a:p>
            <a:pPr defTabSz="2438338">
              <a:lnSpc>
                <a:spcPct val="150000"/>
              </a:lnSpc>
              <a:defRPr b="0" sz="4500">
                <a:solidFill>
                  <a:srgbClr val="5E5E5E"/>
                </a:solidFill>
                <a:latin typeface="Phosphate Inline"/>
                <a:ea typeface="Phosphate Inline"/>
                <a:cs typeface="Phosphate Inline"/>
                <a:sym typeface="Phosphate Inline"/>
              </a:defRPr>
            </a:pPr>
            <a:r>
              <a:t>Często negocjatorzy wykorzystujący siłę autorytetu powołują się na znajomość, rozmowę lub też współpracę z autorytetem w danej dziedzinie. </a:t>
            </a:r>
          </a:p>
          <a:p>
            <a:pPr defTabSz="2438338">
              <a:lnSpc>
                <a:spcPct val="150000"/>
              </a:lnSpc>
              <a:defRPr b="0" sz="4500">
                <a:solidFill>
                  <a:srgbClr val="5E5E5E"/>
                </a:solidFill>
                <a:latin typeface="Phosphate Inline"/>
                <a:ea typeface="Phosphate Inline"/>
                <a:cs typeface="Phosphate Inline"/>
                <a:sym typeface="Phosphate Inline"/>
              </a:defRPr>
            </a:pPr>
            <a:r>
              <a:t>Co jeśli Twój rozmówca tak robi? Bądź miękki dla ludzi i twardy wobec problemu. Bądź wyrozumiały i nie doszukuj się oszustwa, ale domagaj się potwierdzeń, gwarancji, którym można ufać. </a:t>
            </a:r>
          </a:p>
          <a:p>
            <a:pPr defTabSz="2438338">
              <a:lnSpc>
                <a:spcPct val="150000"/>
              </a:lnSpc>
              <a:defRPr b="0" sz="4500">
                <a:solidFill>
                  <a:srgbClr val="5E5E5E"/>
                </a:solidFill>
                <a:latin typeface="Phosphate Inline"/>
                <a:ea typeface="Phosphate Inline"/>
                <a:cs typeface="Phosphate Inline"/>
                <a:sym typeface="Phosphate Inline"/>
              </a:defRPr>
            </a:pPr>
          </a:p>
          <a:p>
            <a:pPr defTabSz="2438338">
              <a:lnSpc>
                <a:spcPct val="120000"/>
              </a:lnSpc>
              <a:defRPr b="0" sz="4500">
                <a:solidFill>
                  <a:srgbClr val="5E5E5E"/>
                </a:solidFill>
                <a:latin typeface="Phosphate Inline"/>
                <a:ea typeface="Phosphate Inline"/>
                <a:cs typeface="Phosphate Inline"/>
                <a:sym typeface="Phosphate Inline"/>
              </a:defRPr>
            </a:pP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15" name="Zrzut ekranu 2023-06-24 o 11.36.54.png" descr="Zrzut ekranu 2023-06-24 o 11.36.54.png"/>
          <p:cNvPicPr>
            <a:picLocks noChangeAspect="1"/>
          </p:cNvPicPr>
          <p:nvPr/>
        </p:nvPicPr>
        <p:blipFill>
          <a:blip r:embed="rId5">
            <a:extLst/>
          </a:blip>
          <a:stretch>
            <a:fillRect/>
          </a:stretch>
        </p:blipFill>
        <p:spPr>
          <a:xfrm>
            <a:off x="434707" y="11722070"/>
            <a:ext cx="1254700" cy="179981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4"/>
                                        </p:tgtEl>
                                        <p:attrNameLst>
                                          <p:attrName>style.visibility</p:attrName>
                                        </p:attrNameLst>
                                      </p:cBhvr>
                                      <p:to>
                                        <p:strVal val="visible"/>
                                      </p:to>
                                    </p:set>
                                    <p:animEffect filter="fade" transition="in">
                                      <p:cBhvr>
                                        <p:cTn id="7"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18"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19"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20" name="Konkurencja ma lepszy"/>
          <p:cNvSpPr txBox="1"/>
          <p:nvPr/>
        </p:nvSpPr>
        <p:spPr>
          <a:xfrm>
            <a:off x="2321710" y="507866"/>
            <a:ext cx="18436834" cy="16255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Konkurencja ma lepszy </a:t>
            </a:r>
          </a:p>
        </p:txBody>
      </p:sp>
      <p:pic>
        <p:nvPicPr>
          <p:cNvPr id="221"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222" name="Bardzo często można spotkać się podczas negocjacji z podobnymi argumentami:…"/>
          <p:cNvSpPr txBox="1"/>
          <p:nvPr/>
        </p:nvSpPr>
        <p:spPr>
          <a:xfrm>
            <a:off x="678705" y="2444704"/>
            <a:ext cx="23119146" cy="144795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500">
                <a:solidFill>
                  <a:srgbClr val="0B2362"/>
                </a:solidFill>
                <a:latin typeface="Phosphate Inline"/>
                <a:ea typeface="Phosphate Inline"/>
                <a:cs typeface="Phosphate Inline"/>
                <a:sym typeface="Phosphate Inline"/>
              </a:defRPr>
            </a:pPr>
            <a:r>
              <a:t>Bardzo często można spotkać się podczas negocjacji z podobnymi argumentami: </a:t>
            </a:r>
          </a:p>
          <a:p>
            <a:pPr defTabSz="2438338">
              <a:lnSpc>
                <a:spcPct val="150000"/>
              </a:lnSpc>
              <a:defRPr b="0" sz="4500">
                <a:solidFill>
                  <a:srgbClr val="5E5E5E"/>
                </a:solidFill>
                <a:latin typeface="Phosphate Inline"/>
                <a:ea typeface="Phosphate Inline"/>
                <a:cs typeface="Phosphate Inline"/>
                <a:sym typeface="Phosphate Inline"/>
              </a:defRPr>
            </a:pPr>
            <a:r>
              <a:rPr>
                <a:solidFill>
                  <a:srgbClr val="0B2362"/>
                </a:solidFill>
              </a:rPr>
              <a:t>	−  Wasza konkurencja ma identyczny produkt, ale tańszy niż Wasz. </a:t>
            </a:r>
            <a:br/>
          </a:p>
          <a:p>
            <a:pPr defTabSz="2438338">
              <a:lnSpc>
                <a:spcPct val="150000"/>
              </a:lnSpc>
              <a:defRPr b="0" sz="4500">
                <a:solidFill>
                  <a:srgbClr val="FF2600"/>
                </a:solidFill>
                <a:latin typeface="Phosphate Inline"/>
                <a:ea typeface="Phosphate Inline"/>
                <a:cs typeface="Phosphate Inline"/>
                <a:sym typeface="Phosphate Inline"/>
              </a:defRPr>
            </a:pPr>
            <a:r>
              <a:t>	−  Wasza konkurencja wykonuje to szybciej. </a:t>
            </a:r>
            <a:br/>
          </a:p>
          <a:p>
            <a:pPr defTabSz="2438338">
              <a:lnSpc>
                <a:spcPct val="150000"/>
              </a:lnSpc>
              <a:defRPr b="0" sz="4500">
                <a:solidFill>
                  <a:srgbClr val="5E5E5E"/>
                </a:solidFill>
                <a:latin typeface="Phosphate Inline"/>
                <a:ea typeface="Phosphate Inline"/>
                <a:cs typeface="Phosphate Inline"/>
                <a:sym typeface="Phosphate Inline"/>
              </a:defRPr>
            </a:pPr>
            <a:r>
              <a:rPr>
                <a:solidFill>
                  <a:srgbClr val="FF2600"/>
                </a:solidFill>
              </a:rPr>
              <a:t>	−  Mogę mieć to taniej od Waszej konkurencji.</a:t>
            </a:r>
            <a:endParaRPr>
              <a:solidFill>
                <a:srgbClr val="FF2600"/>
              </a:solidFill>
            </a:endParaRPr>
          </a:p>
          <a:p>
            <a:pPr defTabSz="2438338">
              <a:lnSpc>
                <a:spcPct val="150000"/>
              </a:lnSpc>
              <a:defRPr b="0" sz="4500">
                <a:solidFill>
                  <a:srgbClr val="5E5E5E"/>
                </a:solidFill>
                <a:latin typeface="Phosphate Inline"/>
                <a:ea typeface="Phosphate Inline"/>
                <a:cs typeface="Phosphate Inline"/>
                <a:sym typeface="Phosphate Inline"/>
              </a:defRPr>
            </a:pPr>
            <a:br>
              <a:rPr>
                <a:solidFill>
                  <a:srgbClr val="FF2600"/>
                </a:solidFill>
              </a:rPr>
            </a:br>
            <a:r>
              <a:rPr>
                <a:solidFill>
                  <a:srgbClr val="252C50"/>
                </a:solidFill>
              </a:rPr>
              <a:t>Należy na tę technikę spojrzeć z dwóch stron. </a:t>
            </a:r>
            <a:br/>
          </a:p>
          <a:p>
            <a:pPr defTabSz="2438338">
              <a:lnSpc>
                <a:spcPct val="150000"/>
              </a:lnSpc>
              <a:defRPr b="0" sz="4500">
                <a:solidFill>
                  <a:srgbClr val="5E5E5E"/>
                </a:solidFill>
                <a:latin typeface="Phosphate Inline"/>
                <a:ea typeface="Phosphate Inline"/>
                <a:cs typeface="Phosphate Inline"/>
                <a:sym typeface="Phosphate Inline"/>
              </a:defRPr>
            </a:pPr>
          </a:p>
          <a:p>
            <a:pPr defTabSz="2438338">
              <a:lnSpc>
                <a:spcPct val="150000"/>
              </a:lnSpc>
              <a:defRPr b="0" sz="4500">
                <a:solidFill>
                  <a:srgbClr val="5E5E5E"/>
                </a:solidFill>
                <a:latin typeface="Phosphate Inline"/>
                <a:ea typeface="Phosphate Inline"/>
                <a:cs typeface="Phosphate Inline"/>
                <a:sym typeface="Phosphate Inline"/>
              </a:defRPr>
            </a:pPr>
          </a:p>
          <a:p>
            <a:pPr defTabSz="2438338">
              <a:lnSpc>
                <a:spcPct val="120000"/>
              </a:lnSpc>
              <a:defRPr b="0" sz="4500">
                <a:solidFill>
                  <a:srgbClr val="5E5E5E"/>
                </a:solidFill>
                <a:latin typeface="Phosphate Inline"/>
                <a:ea typeface="Phosphate Inline"/>
                <a:cs typeface="Phosphate Inline"/>
                <a:sym typeface="Phosphate Inline"/>
              </a:defRPr>
            </a:pP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223"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2"/>
                                        </p:tgtEl>
                                        <p:attrNameLst>
                                          <p:attrName>style.visibility</p:attrName>
                                        </p:attrNameLst>
                                      </p:cBhvr>
                                      <p:to>
                                        <p:strVal val="visible"/>
                                      </p:to>
                                    </p:set>
                                    <p:animEffect filter="fade" transition="in">
                                      <p:cBhvr>
                                        <p:cTn id="7"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26"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27"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28" name="Konkurencja ma lepszy"/>
          <p:cNvSpPr txBox="1"/>
          <p:nvPr/>
        </p:nvSpPr>
        <p:spPr>
          <a:xfrm>
            <a:off x="2321710" y="507866"/>
            <a:ext cx="18436834" cy="16255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Konkurencja ma lepszy </a:t>
            </a:r>
          </a:p>
        </p:txBody>
      </p:sp>
      <p:pic>
        <p:nvPicPr>
          <p:cNvPr id="22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230" name="Jeśli Ty usłyszysz takie argumenty, przede wszystkim nie tłumacz się. Nie opowiadaj o strukturze kosztów w Twojej firmie. Nie rozbieraj swojej ceny na składniki pierwsze. Jest to najlepsza droga do oddania za darmo wielu cennych informacji. Takie tłuma"/>
          <p:cNvSpPr txBox="1"/>
          <p:nvPr/>
        </p:nvSpPr>
        <p:spPr>
          <a:xfrm>
            <a:off x="632426" y="4360865"/>
            <a:ext cx="23119147" cy="4994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lnSpc>
                <a:spcPct val="150000"/>
              </a:lnSpc>
              <a:defRPr b="0" sz="4500">
                <a:solidFill>
                  <a:srgbClr val="5E5E5E"/>
                </a:solidFill>
                <a:latin typeface="Phosphate Inline"/>
                <a:ea typeface="Phosphate Inline"/>
                <a:cs typeface="Phosphate Inline"/>
                <a:sym typeface="Phosphate Inline"/>
              </a:defRPr>
            </a:lvl1pPr>
          </a:lstStyle>
          <a:p>
            <a:pPr/>
            <a:r>
              <a:t>Jeśli Ty usłyszysz takie argumenty, przede wszystkim nie tłumacz się. Nie opowiadaj o strukturze kosztów w Twojej firmie. Nie rozbieraj swojej ceny na składniki pierwsze. Jest to najlepsza droga do oddania za darmo wielu cennych informacji. Takie tłumaczenie się często doprowadza do obniżki ceny czy też własnej prowizji. </a:t>
            </a:r>
          </a:p>
        </p:txBody>
      </p:sp>
      <p:pic>
        <p:nvPicPr>
          <p:cNvPr id="231"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0"/>
                                        </p:tgtEl>
                                        <p:attrNameLst>
                                          <p:attrName>style.visibility</p:attrName>
                                        </p:attrNameLst>
                                      </p:cBhvr>
                                      <p:to>
                                        <p:strVal val="visible"/>
                                      </p:to>
                                    </p:set>
                                    <p:animEffect filter="fade" transition="in">
                                      <p:cBhvr>
                                        <p:cTn id="7"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34"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35"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36" name="Aukcja holenderska"/>
          <p:cNvSpPr txBox="1"/>
          <p:nvPr/>
        </p:nvSpPr>
        <p:spPr>
          <a:xfrm>
            <a:off x="2321710" y="507866"/>
            <a:ext cx="18436834" cy="16255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Aukcja holenderska </a:t>
            </a:r>
          </a:p>
        </p:txBody>
      </p:sp>
      <p:pic>
        <p:nvPicPr>
          <p:cNvPr id="23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238" name="Jest to działanie Twego rozmówcy, które polega na tym, że uzyskuje od Ciebie ofertę cenową. Następnie stwierdza, że konkurencja ma to samo za niższą cenę. Jeśli teraz obniżysz swoją cenę, to zapisałeś się na aukcję holenderską.…"/>
          <p:cNvSpPr txBox="1"/>
          <p:nvPr/>
        </p:nvSpPr>
        <p:spPr>
          <a:xfrm>
            <a:off x="632426" y="3263958"/>
            <a:ext cx="23119147" cy="8151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500">
                <a:solidFill>
                  <a:srgbClr val="5E5E5E"/>
                </a:solidFill>
                <a:latin typeface="Phosphate Inline"/>
                <a:ea typeface="Phosphate Inline"/>
                <a:cs typeface="Phosphate Inline"/>
                <a:sym typeface="Phosphate Inline"/>
              </a:defRPr>
            </a:pPr>
            <a:r>
              <a:t>Jest to działanie Twego rozmówcy, które polega na tym, że uzyskuje od Ciebie ofertę cenową. Następnie stwierdza, że konkurencja ma to samo za niższą cenę. Jeśli teraz obniżysz swoją cenę, to zapisałeś się na aukcję holenderską. </a:t>
            </a:r>
          </a:p>
          <a:p>
            <a:pPr defTabSz="2438338">
              <a:lnSpc>
                <a:spcPct val="150000"/>
              </a:lnSpc>
              <a:defRPr b="0" sz="4500">
                <a:solidFill>
                  <a:srgbClr val="5E5E5E"/>
                </a:solidFill>
                <a:latin typeface="Phosphate Inline"/>
                <a:ea typeface="Phosphate Inline"/>
                <a:cs typeface="Phosphate Inline"/>
                <a:sym typeface="Phosphate Inline"/>
              </a:defRPr>
            </a:pPr>
            <a:r>
              <a:t>Aukcja holenderska polega na tym, że nie licytuje się w górę – kto da więcej, tylko w dół – kto da mniej. Twój rozmówca pójdzie teraz do konkurencji i powie, że dałeś mniej. Jeśli oni też obniżą cenę, wróci do Ciebie i powie to samo Tobie. Pytanie jak długo możesz licytować? </a:t>
            </a:r>
          </a:p>
        </p:txBody>
      </p:sp>
      <p:pic>
        <p:nvPicPr>
          <p:cNvPr id="239"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8"/>
                                        </p:tgtEl>
                                        <p:attrNameLst>
                                          <p:attrName>style.visibility</p:attrName>
                                        </p:attrNameLst>
                                      </p:cBhvr>
                                      <p:to>
                                        <p:strVal val="visible"/>
                                      </p:to>
                                    </p:set>
                                    <p:animEffect filter="fade" transition="in">
                                      <p:cBhvr>
                                        <p:cTn id="7"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Lease-Negotiation-2.jpg" descr="Lease-Negotiation-2.jpg"/>
          <p:cNvPicPr>
            <a:picLocks noChangeAspect="1"/>
          </p:cNvPicPr>
          <p:nvPr/>
        </p:nvPicPr>
        <p:blipFill>
          <a:blip r:embed="rId2">
            <a:extLst/>
          </a:blip>
          <a:srcRect l="8868" t="0" r="13389" b="0"/>
          <a:stretch>
            <a:fillRect/>
          </a:stretch>
        </p:blipFill>
        <p:spPr>
          <a:xfrm>
            <a:off x="-278638" y="-9715"/>
            <a:ext cx="25125203" cy="13735430"/>
          </a:xfrm>
          <a:prstGeom prst="rect">
            <a:avLst/>
          </a:prstGeom>
          <a:ln w="12700">
            <a:miter lim="400000"/>
          </a:ln>
        </p:spPr>
      </p:pic>
      <p:sp>
        <p:nvSpPr>
          <p:cNvPr id="242" name="Techniki i praktyki negocjacyjne"/>
          <p:cNvSpPr txBox="1"/>
          <p:nvPr/>
        </p:nvSpPr>
        <p:spPr>
          <a:xfrm>
            <a:off x="1415285" y="9245266"/>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243"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44"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45" name="Użytkownik (właściciel licencji) ma prawo powielania dowolnych części lub całego  Produktu jedynie w celu osobistego przekazania kopii Produktu uczestnikom zajęć edukacyjnych, które osobiście prowadzi. Dotyczy to także zajęć prowadzonych online"/>
          <p:cNvSpPr txBox="1"/>
          <p:nvPr/>
        </p:nvSpPr>
        <p:spPr>
          <a:xfrm>
            <a:off x="813002" y="11507217"/>
            <a:ext cx="19229832" cy="26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sz="2400">
                <a:solidFill>
                  <a:srgbClr val="FF2600"/>
                </a:solidFill>
              </a:defRPr>
            </a:pPr>
            <a:r>
              <a:t>Użytkownik (właściciel licencji) ma prawo powielania dowolnych części lub całego </a:t>
            </a:r>
            <a:br/>
            <a:r>
              <a:t>Produktu jedynie w celu osobistego przekazania kopii Produktu uczestnikom zajęć edukacyjnych, które osobiście prowadzi. Dotyczy to także zajęć prowadzonych online i przekazywania tejże publikacji w formie elektronicznego pliku PDF.                     Niemniej właściciel licencji powinien poinformować uczestników, iż mogą wykorzystywać publikację wyłącznie do własnych celów edukacyjnych (nie mogą jej kopiować, upubliczniać, przekazywać lub odsprzedawać dalej, osobom trzecim). </a:t>
            </a:r>
            <a:br/>
          </a:p>
        </p:txBody>
      </p:sp>
      <p:sp>
        <p:nvSpPr>
          <p:cNvPr id="246" name="CZ. Iv- Techniki do budowania przewagi w negocjacjach"/>
          <p:cNvSpPr txBox="1"/>
          <p:nvPr/>
        </p:nvSpPr>
        <p:spPr>
          <a:xfrm>
            <a:off x="2422395" y="10636443"/>
            <a:ext cx="18195393"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5200">
                <a:solidFill>
                  <a:srgbClr val="252C50"/>
                </a:solidFill>
                <a:latin typeface="Phosphate Inline"/>
                <a:ea typeface="Phosphate Inline"/>
                <a:cs typeface="Phosphate Inline"/>
                <a:sym typeface="Phosphate Inline"/>
              </a:defRPr>
            </a:lvl1pPr>
          </a:lstStyle>
          <a:p>
            <a:pPr/>
            <a:r>
              <a:t>CZ. Iv- Techniki do budowania przewagi w negocjacjach</a:t>
            </a:r>
          </a:p>
        </p:txBody>
      </p:sp>
      <p:pic>
        <p:nvPicPr>
          <p:cNvPr id="247" name="Zrzut ekranu 2023-06-24 o 11.36.54.png" descr="Zrzut ekranu 2023-06-24 o 11.36.54.png"/>
          <p:cNvPicPr>
            <a:picLocks noChangeAspect="1"/>
          </p:cNvPicPr>
          <p:nvPr/>
        </p:nvPicPr>
        <p:blipFill>
          <a:blip r:embed="rId4">
            <a:extLst/>
          </a:blip>
          <a:stretch>
            <a:fillRect/>
          </a:stretch>
        </p:blipFill>
        <p:spPr>
          <a:xfrm>
            <a:off x="20844673" y="205854"/>
            <a:ext cx="3124562" cy="44820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42082372-synthetic-white-leather-texture-or-background.jpg" descr="42082372-synthetic-white-leather-texture-or-background.jpg"/>
          <p:cNvPicPr>
            <a:picLocks noChangeAspect="1"/>
          </p:cNvPicPr>
          <p:nvPr/>
        </p:nvPicPr>
        <p:blipFill>
          <a:blip r:embed="rId2">
            <a:extLst/>
          </a:blip>
          <a:stretch>
            <a:fillRect/>
          </a:stretch>
        </p:blipFill>
        <p:spPr>
          <a:xfrm>
            <a:off x="-173376" y="-150929"/>
            <a:ext cx="24624909" cy="16063017"/>
          </a:xfrm>
          <a:prstGeom prst="rect">
            <a:avLst/>
          </a:prstGeom>
          <a:ln w="12700">
            <a:miter lim="400000"/>
          </a:ln>
        </p:spPr>
      </p:pic>
      <p:sp>
        <p:nvSpPr>
          <p:cNvPr id="138" name="Wyższa Szkoła Edukacja w Sporcie…"/>
          <p:cNvSpPr txBox="1"/>
          <p:nvPr/>
        </p:nvSpPr>
        <p:spPr>
          <a:xfrm>
            <a:off x="20236172" y="11654173"/>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39" name="EWS_logokrzywe czarne 15x15.pdf" descr="EWS_logokrzywe czarne 15x15.pdf"/>
          <p:cNvPicPr>
            <a:picLocks noChangeAspect="1"/>
          </p:cNvPicPr>
          <p:nvPr/>
        </p:nvPicPr>
        <p:blipFill>
          <a:blip r:embed="rId3">
            <a:extLst/>
          </a:blip>
          <a:stretch>
            <a:fillRect/>
          </a:stretch>
        </p:blipFill>
        <p:spPr>
          <a:xfrm>
            <a:off x="21713332" y="10438198"/>
            <a:ext cx="1254700" cy="1119883"/>
          </a:xfrm>
          <a:prstGeom prst="rect">
            <a:avLst/>
          </a:prstGeom>
          <a:ln w="12700">
            <a:miter lim="400000"/>
          </a:ln>
        </p:spPr>
      </p:pic>
      <p:sp>
        <p:nvSpPr>
          <p:cNvPr id="140" name="W jaki sposób budujemy przewagę…"/>
          <p:cNvSpPr txBox="1"/>
          <p:nvPr/>
        </p:nvSpPr>
        <p:spPr>
          <a:xfrm>
            <a:off x="834607" y="368726"/>
            <a:ext cx="23119147" cy="24663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b="0" sz="7600">
                <a:solidFill>
                  <a:srgbClr val="5E5E5E"/>
                </a:solidFill>
                <a:latin typeface="Phosphate Inline"/>
                <a:ea typeface="Phosphate Inline"/>
                <a:cs typeface="Phosphate Inline"/>
                <a:sym typeface="Phosphate Inline"/>
              </a:defRPr>
            </a:pPr>
            <a:r>
              <a:t>W jaki sposób budujemy przewagę</a:t>
            </a:r>
          </a:p>
          <a:p>
            <a:pPr defTabSz="2438338">
              <a:defRPr b="0" sz="7600">
                <a:solidFill>
                  <a:srgbClr val="5E5E5E"/>
                </a:solidFill>
                <a:latin typeface="Phosphate Inline"/>
                <a:ea typeface="Phosphate Inline"/>
                <a:cs typeface="Phosphate Inline"/>
                <a:sym typeface="Phosphate Inline"/>
              </a:defRPr>
            </a:pPr>
            <a:r>
              <a:t>W negocjacjach ? To proste stosujemy metody: </a:t>
            </a:r>
          </a:p>
        </p:txBody>
      </p:sp>
      <p:pic>
        <p:nvPicPr>
          <p:cNvPr id="141" name="perception-3110813-1024x683.jpg" descr="perception-3110813-1024x683.jpg"/>
          <p:cNvPicPr>
            <a:picLocks noChangeAspect="1"/>
          </p:cNvPicPr>
          <p:nvPr/>
        </p:nvPicPr>
        <p:blipFill>
          <a:blip r:embed="rId4">
            <a:extLst/>
          </a:blip>
          <a:stretch>
            <a:fillRect/>
          </a:stretch>
        </p:blipFill>
        <p:spPr>
          <a:xfrm>
            <a:off x="553757" y="228196"/>
            <a:ext cx="2881275" cy="1921789"/>
          </a:xfrm>
          <a:prstGeom prst="rect">
            <a:avLst/>
          </a:prstGeom>
          <a:ln w="12700">
            <a:miter lim="400000"/>
          </a:ln>
        </p:spPr>
      </p:pic>
      <p:sp>
        <p:nvSpPr>
          <p:cNvPr id="142" name="-   Oświadczenie publiczne…"/>
          <p:cNvSpPr txBox="1"/>
          <p:nvPr/>
        </p:nvSpPr>
        <p:spPr>
          <a:xfrm>
            <a:off x="834607" y="2995200"/>
            <a:ext cx="23119147" cy="84988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2438338">
              <a:defRPr b="0" sz="7600">
                <a:solidFill>
                  <a:srgbClr val="5E5E5E"/>
                </a:solidFill>
                <a:latin typeface="Phosphate Inline"/>
                <a:ea typeface="Phosphate Inline"/>
                <a:cs typeface="Phosphate Inline"/>
                <a:sym typeface="Phosphate Inline"/>
              </a:defRPr>
            </a:pPr>
            <a:r>
              <a:rPr>
                <a:solidFill>
                  <a:srgbClr val="FF2600"/>
                </a:solidFill>
              </a:rPr>
              <a:t>-   Oświadczenie publiczne</a:t>
            </a:r>
            <a:endParaRPr>
              <a:solidFill>
                <a:srgbClr val="FF2600"/>
              </a:solidFill>
            </a:endParaRP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Społeczny dowód słuszności</a:t>
            </a: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nowy sojusznik</a:t>
            </a: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Wejście eksperta</a:t>
            </a: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Autorytety</a:t>
            </a: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„Konkurencja ma lepszy”</a:t>
            </a: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Aukcja holenderska</a:t>
            </a:r>
          </a:p>
        </p:txBody>
      </p:sp>
      <p:pic>
        <p:nvPicPr>
          <p:cNvPr id="143" name="Zrzut ekranu 2023-06-24 o 11.36.54.png" descr="Zrzut ekranu 2023-06-24 o 11.36.54.png"/>
          <p:cNvPicPr>
            <a:picLocks noChangeAspect="1"/>
          </p:cNvPicPr>
          <p:nvPr/>
        </p:nvPicPr>
        <p:blipFill>
          <a:blip r:embed="rId5">
            <a:extLst/>
          </a:blip>
          <a:stretch>
            <a:fillRect/>
          </a:stretch>
        </p:blipFill>
        <p:spPr>
          <a:xfrm>
            <a:off x="21117656" y="635666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0"/>
                                        </p:tgtEl>
                                        <p:attrNameLst>
                                          <p:attrName>style.visibility</p:attrName>
                                        </p:attrNameLst>
                                      </p:cBhvr>
                                      <p:to>
                                        <p:strVal val="visible"/>
                                      </p:to>
                                    </p:set>
                                    <p:animEffect filter="fade" transition="in">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42"/>
                                        </p:tgtEl>
                                        <p:attrNameLst>
                                          <p:attrName>style.visibility</p:attrName>
                                        </p:attrNameLst>
                                      </p:cBhvr>
                                      <p:to>
                                        <p:strVal val="visible"/>
                                      </p:to>
                                    </p:set>
                                    <p:animEffect filter="fade" transition="in">
                                      <p:cBhvr>
                                        <p:cTn id="12"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1"/>
      <p:bldP build="whole" bldLvl="1" animBg="1" rev="0" advAuto="0" spid="142"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46"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47"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48" name="Oświadczenie publiczne"/>
          <p:cNvSpPr txBox="1"/>
          <p:nvPr/>
        </p:nvSpPr>
        <p:spPr>
          <a:xfrm>
            <a:off x="3999639" y="507865"/>
            <a:ext cx="1498981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Oświadczenie publiczne </a:t>
            </a:r>
          </a:p>
        </p:txBody>
      </p:sp>
      <p:pic>
        <p:nvPicPr>
          <p:cNvPr id="14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50" name="Oświadczenie publiczne jest najczęściej składane przed negocjacjami.…"/>
          <p:cNvSpPr txBox="1"/>
          <p:nvPr/>
        </p:nvSpPr>
        <p:spPr>
          <a:xfrm>
            <a:off x="678705" y="2429307"/>
            <a:ext cx="23119146" cy="10471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b="0" sz="5000">
                <a:solidFill>
                  <a:srgbClr val="5E5E5E"/>
                </a:solidFill>
                <a:latin typeface="Phosphate Inline"/>
                <a:ea typeface="Phosphate Inline"/>
                <a:cs typeface="Phosphate Inline"/>
                <a:sym typeface="Phosphate Inline"/>
              </a:defRPr>
            </a:pPr>
            <a:r>
              <a:t>Oświadczenie publiczne jest najczęściej składane przed negocjacjami. </a:t>
            </a:r>
          </a:p>
          <a:p>
            <a:pPr defTabSz="2438338">
              <a:defRPr b="0" sz="5000">
                <a:solidFill>
                  <a:srgbClr val="5E5E5E"/>
                </a:solidFill>
                <a:latin typeface="Phosphate Inline"/>
                <a:ea typeface="Phosphate Inline"/>
                <a:cs typeface="Phosphate Inline"/>
                <a:sym typeface="Phosphate Inline"/>
              </a:defRPr>
            </a:pPr>
            <a:r>
              <a:t>Ma na celu wywarcie presji na drugiej stronie. Dodatkowym efektem jest często umocnienie własnej pozycji. </a:t>
            </a:r>
          </a:p>
          <a:p>
            <a:pPr defTabSz="2438338">
              <a:defRPr b="0" sz="5000">
                <a:solidFill>
                  <a:srgbClr val="5E5E5E"/>
                </a:solidFill>
                <a:latin typeface="Phosphate Inline"/>
                <a:ea typeface="Phosphate Inline"/>
                <a:cs typeface="Phosphate Inline"/>
                <a:sym typeface="Phosphate Inline"/>
              </a:defRPr>
            </a:pPr>
            <a:r>
              <a:t>Technika oświadczenia publicznego jest często stosowana przy negocjacjach politycznych lub ze związkami zawodowymi. Media chętnie zainteresują się takimi tematami. Popularną metodą jest zwołanie konferencji prasowej, podczas której przedstawia się swoje stanowisko </a:t>
            </a:r>
          </a:p>
          <a:p>
            <a:pPr defTabSz="2438338">
              <a:defRPr b="0" sz="5000">
                <a:solidFill>
                  <a:srgbClr val="5E5E5E"/>
                </a:solidFill>
                <a:latin typeface="Phosphate Inline"/>
                <a:ea typeface="Phosphate Inline"/>
                <a:cs typeface="Phosphate Inline"/>
                <a:sym typeface="Phosphate Inline"/>
              </a:defRPr>
            </a:pPr>
            <a:r>
              <a:t>i argumenty oraz często ukazuje drugą stronę w niekorzystnym świetle. Oczernianie przeciwnej strony stosowane jest najczęściej przy negocjacjach pozycyjnych. Nie muszę chyba dodawać, że druga strona nie jest zapraszana na konferencję prasową i nie ma szansy odpowiedzieć na bieżąco na wygłaszane tam argumenty. </a:t>
            </a:r>
          </a:p>
        </p:txBody>
      </p:sp>
      <p:pic>
        <p:nvPicPr>
          <p:cNvPr id="151" name="Zrzut ekranu 2023-06-24 o 11.36.54.png" descr="Zrzut ekranu 2023-06-24 o 11.36.54.png"/>
          <p:cNvPicPr>
            <a:picLocks noChangeAspect="1"/>
          </p:cNvPicPr>
          <p:nvPr/>
        </p:nvPicPr>
        <p:blipFill>
          <a:blip r:embed="rId5">
            <a:extLst/>
          </a:blip>
          <a:stretch>
            <a:fillRect/>
          </a:stretch>
        </p:blipFill>
        <p:spPr>
          <a:xfrm>
            <a:off x="434707" y="11308464"/>
            <a:ext cx="1543036" cy="221341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0"/>
                                        </p:tgtEl>
                                        <p:attrNameLst>
                                          <p:attrName>style.visibility</p:attrName>
                                        </p:attrNameLst>
                                      </p:cBhvr>
                                      <p:to>
                                        <p:strVal val="visible"/>
                                      </p:to>
                                    </p:set>
                                    <p:animEffect filter="fade" transition="in">
                                      <p:cBhvr>
                                        <p:cTn id="7"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54"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55"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56" name="Oświadczenie publiczne - cd"/>
          <p:cNvSpPr txBox="1"/>
          <p:nvPr/>
        </p:nvSpPr>
        <p:spPr>
          <a:xfrm>
            <a:off x="4368785" y="507865"/>
            <a:ext cx="1748282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Oświadczenie publiczne - cd </a:t>
            </a:r>
          </a:p>
        </p:txBody>
      </p:sp>
      <p:pic>
        <p:nvPicPr>
          <p:cNvPr id="15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58" name="Oświadczenie publiczne nie musi korzystać z „wielkich” mediów.…"/>
          <p:cNvSpPr txBox="1"/>
          <p:nvPr/>
        </p:nvSpPr>
        <p:spPr>
          <a:xfrm>
            <a:off x="678705" y="3074692"/>
            <a:ext cx="23119146" cy="85001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20000"/>
              </a:lnSpc>
              <a:defRPr b="0" sz="5000">
                <a:solidFill>
                  <a:srgbClr val="5E5E5E"/>
                </a:solidFill>
                <a:latin typeface="Phosphate Inline"/>
                <a:ea typeface="Phosphate Inline"/>
                <a:cs typeface="Phosphate Inline"/>
                <a:sym typeface="Phosphate Inline"/>
              </a:defRPr>
            </a:pPr>
            <a:r>
              <a:t>Oświadczenie publiczne nie musi korzystać z „wielkich” mediów. </a:t>
            </a:r>
          </a:p>
          <a:p>
            <a:pPr defTabSz="2438338">
              <a:lnSpc>
                <a:spcPct val="120000"/>
              </a:lnSpc>
              <a:defRPr b="0" sz="5000">
                <a:solidFill>
                  <a:srgbClr val="5E5E5E"/>
                </a:solidFill>
                <a:latin typeface="Phosphate Inline"/>
                <a:ea typeface="Phosphate Inline"/>
                <a:cs typeface="Phosphate Inline"/>
                <a:sym typeface="Phosphate Inline"/>
              </a:defRPr>
            </a:pPr>
            <a:r>
              <a:t>Internet (np. fanpage) lub lokalny dziennik mogą być lepszym rozwiązaniem niż telewizja. Dostosuj środki do celu. </a:t>
            </a:r>
          </a:p>
          <a:p>
            <a:pPr defTabSz="2438338">
              <a:lnSpc>
                <a:spcPct val="120000"/>
              </a:lnSpc>
              <a:defRPr b="0" sz="5000">
                <a:solidFill>
                  <a:srgbClr val="5E5E5E"/>
                </a:solidFill>
                <a:latin typeface="Phosphate Inline"/>
                <a:ea typeface="Phosphate Inline"/>
                <a:cs typeface="Phosphate Inline"/>
                <a:sym typeface="Phosphate Inline"/>
              </a:defRPr>
            </a:pPr>
            <a:r>
              <a:t>Oświadczenie publiczne w ogóle nie musi korzystać z mediów. </a:t>
            </a:r>
          </a:p>
          <a:p>
            <a:pPr defTabSz="2438338">
              <a:lnSpc>
                <a:spcPct val="120000"/>
              </a:lnSpc>
              <a:defRPr b="0" sz="5000">
                <a:solidFill>
                  <a:srgbClr val="5E5E5E"/>
                </a:solidFill>
                <a:latin typeface="Phosphate Inline"/>
                <a:ea typeface="Phosphate Inline"/>
                <a:cs typeface="Phosphate Inline"/>
                <a:sym typeface="Phosphate Inline"/>
              </a:defRPr>
            </a:pPr>
            <a:r>
              <a:t>Może angażować różne społeczności lokalne, które są stroną </a:t>
            </a:r>
          </a:p>
          <a:p>
            <a:pPr defTabSz="2438338">
              <a:lnSpc>
                <a:spcPct val="120000"/>
              </a:lnSpc>
              <a:defRPr b="0" sz="5000">
                <a:solidFill>
                  <a:srgbClr val="5E5E5E"/>
                </a:solidFill>
                <a:latin typeface="Phosphate Inline"/>
                <a:ea typeface="Phosphate Inline"/>
                <a:cs typeface="Phosphate Inline"/>
                <a:sym typeface="Phosphate Inline"/>
              </a:defRPr>
            </a:pPr>
            <a:r>
              <a:t>w negocjacjach lub których opinia oraz przychylność jest ważna dla ich przebiegu. Konferencja prasowa zamieni się wówczas w zebranie </a:t>
            </a:r>
          </a:p>
          <a:p>
            <a:pPr defTabSz="2438338">
              <a:lnSpc>
                <a:spcPct val="120000"/>
              </a:lnSpc>
              <a:defRPr b="0" sz="5000">
                <a:solidFill>
                  <a:srgbClr val="5E5E5E"/>
                </a:solidFill>
                <a:latin typeface="Phosphate Inline"/>
                <a:ea typeface="Phosphate Inline"/>
                <a:cs typeface="Phosphate Inline"/>
                <a:sym typeface="Phosphate Inline"/>
              </a:defRPr>
            </a:pPr>
            <a:r>
              <a:t>lub spotkanie mieszkańców osiedla, pracowników firmy itp. </a:t>
            </a:r>
          </a:p>
        </p:txBody>
      </p:sp>
      <p:pic>
        <p:nvPicPr>
          <p:cNvPr id="159" name="Zrzut ekranu 2023-06-24 o 11.36.54.png" descr="Zrzut ekranu 2023-06-24 o 11.36.54.png"/>
          <p:cNvPicPr>
            <a:picLocks noChangeAspect="1"/>
          </p:cNvPicPr>
          <p:nvPr/>
        </p:nvPicPr>
        <p:blipFill>
          <a:blip r:embed="rId5">
            <a:extLst/>
          </a:blip>
          <a:stretch>
            <a:fillRect/>
          </a:stretch>
        </p:blipFill>
        <p:spPr>
          <a:xfrm>
            <a:off x="434707" y="10766441"/>
            <a:ext cx="1920896" cy="275544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fade" transition="in">
                                      <p:cBhvr>
                                        <p:cTn id="7"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62"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63"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64" name="Społeczny dowód słuszności"/>
          <p:cNvSpPr txBox="1"/>
          <p:nvPr/>
        </p:nvSpPr>
        <p:spPr>
          <a:xfrm>
            <a:off x="3808887" y="507865"/>
            <a:ext cx="1871599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Społeczny dowód słuszności  </a:t>
            </a:r>
          </a:p>
        </p:txBody>
      </p:sp>
      <p:pic>
        <p:nvPicPr>
          <p:cNvPr id="16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66" name="Cialdini w swojej słynnej pracy dotyczącej wywierania wpływu przedstawił m.in. regułę społecznego dowodu słuszności. Mówi ona…"/>
          <p:cNvSpPr txBox="1"/>
          <p:nvPr/>
        </p:nvSpPr>
        <p:spPr>
          <a:xfrm>
            <a:off x="678705" y="4616493"/>
            <a:ext cx="23119146" cy="67913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Cialdini w swojej słynnej pracy dotyczącej wywierania wpływu przedstawił m.in. regułę społecznego dowodu słuszności. Mówi ona </a:t>
            </a:r>
          </a:p>
          <a:p>
            <a:pPr defTabSz="2438338">
              <a:lnSpc>
                <a:spcPct val="150000"/>
              </a:lnSpc>
              <a:defRPr b="0" sz="5000">
                <a:solidFill>
                  <a:srgbClr val="5E5E5E"/>
                </a:solidFill>
                <a:latin typeface="Phosphate Inline"/>
                <a:ea typeface="Phosphate Inline"/>
                <a:cs typeface="Phosphate Inline"/>
                <a:sym typeface="Phosphate Inline"/>
              </a:defRPr>
            </a:pPr>
            <a:r>
              <a:t>o tym, że chętniej wierzymy w coś, co jest potwierdzone przez innych. </a:t>
            </a:r>
          </a:p>
          <a:p>
            <a:pPr defTabSz="2438338">
              <a:lnSpc>
                <a:spcPct val="150000"/>
              </a:lnSpc>
              <a:defRPr b="0" sz="5000">
                <a:solidFill>
                  <a:srgbClr val="5E5E5E"/>
                </a:solidFill>
                <a:latin typeface="Phosphate Inline"/>
                <a:ea typeface="Phosphate Inline"/>
                <a:cs typeface="Phosphate Inline"/>
                <a:sym typeface="Phosphate Inline"/>
              </a:defRPr>
            </a:pPr>
            <a:r>
              <a:t>Im więcej takich dowodów prawdziwości określonego twierdzenia, </a:t>
            </a:r>
          </a:p>
          <a:p>
            <a:pPr defTabSz="2438338">
              <a:lnSpc>
                <a:spcPct val="150000"/>
              </a:lnSpc>
              <a:defRPr b="0" sz="5000">
                <a:solidFill>
                  <a:srgbClr val="5E5E5E"/>
                </a:solidFill>
                <a:latin typeface="Phosphate Inline"/>
                <a:ea typeface="Phosphate Inline"/>
                <a:cs typeface="Phosphate Inline"/>
                <a:sym typeface="Phosphate Inline"/>
              </a:defRPr>
            </a:pPr>
            <a:r>
              <a:t>tym lepiej. </a:t>
            </a:r>
          </a:p>
        </p:txBody>
      </p:sp>
      <p:pic>
        <p:nvPicPr>
          <p:cNvPr id="167"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fade" transition="in">
                                      <p:cBhvr>
                                        <p:cTn id="7"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70"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71"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72" name="Nowy sojusznik"/>
          <p:cNvSpPr txBox="1"/>
          <p:nvPr/>
        </p:nvSpPr>
        <p:spPr>
          <a:xfrm>
            <a:off x="4175715" y="507865"/>
            <a:ext cx="1021588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Nowy sojusznik </a:t>
            </a:r>
          </a:p>
        </p:txBody>
      </p:sp>
      <p:pic>
        <p:nvPicPr>
          <p:cNvPr id="17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74" name="Znalezienie nowego sojusznika jest praktyką niezwykle cenną w przypadku utknięcia rozmów negocjacyjnych w impasie. Jeśli nie masz innych możliwości, możesz spróbować uzyskać przewagę, wyszukując kogoś,…"/>
          <p:cNvSpPr txBox="1"/>
          <p:nvPr/>
        </p:nvSpPr>
        <p:spPr>
          <a:xfrm>
            <a:off x="632426" y="2464888"/>
            <a:ext cx="23119147" cy="13588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20000"/>
              </a:lnSpc>
              <a:defRPr b="0" sz="4300">
                <a:solidFill>
                  <a:srgbClr val="5E5E5E"/>
                </a:solidFill>
                <a:latin typeface="Phosphate Inline"/>
                <a:ea typeface="Phosphate Inline"/>
                <a:cs typeface="Phosphate Inline"/>
                <a:sym typeface="Phosphate Inline"/>
              </a:defRPr>
            </a:pPr>
            <a:r>
              <a:t>Znalezienie nowego sojusznika jest praktyką niezwykle cenną w przypadku utknięcia rozmów negocjacyjnych w impasie. Jeśli nie masz innych możliwości, możesz spróbować uzyskać przewagę, wyszukując kogoś, </a:t>
            </a:r>
          </a:p>
          <a:p>
            <a:pPr defTabSz="2438338">
              <a:lnSpc>
                <a:spcPct val="120000"/>
              </a:lnSpc>
              <a:defRPr b="0" sz="4300">
                <a:solidFill>
                  <a:srgbClr val="5E5E5E"/>
                </a:solidFill>
                <a:latin typeface="Phosphate Inline"/>
                <a:ea typeface="Phosphate Inline"/>
                <a:cs typeface="Phosphate Inline"/>
                <a:sym typeface="Phosphate Inline"/>
              </a:defRPr>
            </a:pPr>
            <a:r>
              <a:t>kto będzie podzielał Twoje stanowisko. </a:t>
            </a:r>
          </a:p>
          <a:p>
            <a:pPr defTabSz="2438338">
              <a:lnSpc>
                <a:spcPct val="120000"/>
              </a:lnSpc>
              <a:defRPr b="0" sz="4300">
                <a:solidFill>
                  <a:srgbClr val="5E5E5E"/>
                </a:solidFill>
                <a:latin typeface="Phosphate Inline"/>
                <a:ea typeface="Phosphate Inline"/>
                <a:cs typeface="Phosphate Inline"/>
                <a:sym typeface="Phosphate Inline"/>
              </a:defRPr>
            </a:pPr>
            <a:r>
              <a:t>Wykorzystanie nowego sojusznika może przybierać różne formy i zależy w dużym stopniu od wyobraźni negocjatorów. Nowy sojusznik może: </a:t>
            </a:r>
          </a:p>
          <a:p>
            <a:pPr defTabSz="2438338">
              <a:lnSpc>
                <a:spcPct val="120000"/>
              </a:lnSpc>
              <a:defRPr b="0" sz="4300">
                <a:solidFill>
                  <a:srgbClr val="D86154"/>
                </a:solidFill>
                <a:latin typeface="Phosphate Inline"/>
                <a:ea typeface="Phosphate Inline"/>
                <a:cs typeface="Phosphate Inline"/>
                <a:sym typeface="Phosphate Inline"/>
              </a:defRPr>
            </a:pPr>
            <a:r>
              <a:t>	−  dołączyć do Ciebie w rozmowach, </a:t>
            </a:r>
            <a:br/>
            <a:r>
              <a:t>	−  dołączyć do negocjacji jako obserwator, </a:t>
            </a:r>
          </a:p>
          <a:p>
            <a:pPr defTabSz="2438338">
              <a:lnSpc>
                <a:spcPct val="120000"/>
              </a:lnSpc>
              <a:defRPr b="0" sz="4300">
                <a:solidFill>
                  <a:srgbClr val="D86154"/>
                </a:solidFill>
                <a:latin typeface="Phosphate Inline"/>
                <a:ea typeface="Phosphate Inline"/>
                <a:cs typeface="Phosphate Inline"/>
                <a:sym typeface="Phosphate Inline"/>
              </a:defRPr>
            </a:pPr>
            <a:r>
              <a:t>	−  poprzeć nasze stanowisko w mediach, pokazując szerszą skalę negocjowanego przez Ciebie problemu, </a:t>
            </a:r>
          </a:p>
          <a:p>
            <a:pPr defTabSz="2438338">
              <a:lnSpc>
                <a:spcPct val="120000"/>
              </a:lnSpc>
              <a:defRPr b="0" sz="4300">
                <a:solidFill>
                  <a:srgbClr val="D86154"/>
                </a:solidFill>
                <a:latin typeface="Phosphate Inline"/>
                <a:ea typeface="Phosphate Inline"/>
                <a:cs typeface="Phosphate Inline"/>
                <a:sym typeface="Phosphate Inline"/>
              </a:defRPr>
            </a:pPr>
            <a:r>
              <a:t>	−  wystosować do naszego rozmówcy orzeczenie, </a:t>
            </a:r>
          </a:p>
          <a:p>
            <a:pPr defTabSz="2438338">
              <a:lnSpc>
                <a:spcPct val="120000"/>
              </a:lnSpc>
              <a:defRPr b="0" sz="4300">
                <a:solidFill>
                  <a:srgbClr val="D86154"/>
                </a:solidFill>
                <a:latin typeface="Phosphate Inline"/>
                <a:ea typeface="Phosphate Inline"/>
                <a:cs typeface="Phosphate Inline"/>
                <a:sym typeface="Phosphate Inline"/>
              </a:defRPr>
            </a:pPr>
            <a:r>
              <a:t>apel lub inną formę komunikatu, </a:t>
            </a:r>
          </a:p>
          <a:p>
            <a:pPr defTabSz="2438338">
              <a:lnSpc>
                <a:spcPct val="120000"/>
              </a:lnSpc>
              <a:defRPr b="0" sz="5000">
                <a:solidFill>
                  <a:srgbClr val="5E5E5E"/>
                </a:solidFill>
                <a:latin typeface="Phosphate Inline"/>
                <a:ea typeface="Phosphate Inline"/>
                <a:cs typeface="Phosphate Inline"/>
                <a:sym typeface="Phosphate Inline"/>
              </a:defRPr>
            </a:pPr>
            <a:r>
              <a:rPr sz="4300">
                <a:solidFill>
                  <a:srgbClr val="D86154"/>
                </a:solidFill>
              </a:rPr>
              <a:t>	−  sporządzić korzystną dla Ciebie ekspertyzę. </a:t>
            </a: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175"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4"/>
                                        </p:tgtEl>
                                        <p:attrNameLst>
                                          <p:attrName>style.visibility</p:attrName>
                                        </p:attrNameLst>
                                      </p:cBhvr>
                                      <p:to>
                                        <p:strVal val="visible"/>
                                      </p:to>
                                    </p:set>
                                    <p:animEffect filter="fade" transition="in">
                                      <p:cBhvr>
                                        <p:cTn id="7"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78"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79"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80" name="Wejście eksperta"/>
          <p:cNvSpPr txBox="1"/>
          <p:nvPr/>
        </p:nvSpPr>
        <p:spPr>
          <a:xfrm>
            <a:off x="3909015" y="507865"/>
            <a:ext cx="1074928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Wejście eksperta  </a:t>
            </a:r>
          </a:p>
        </p:txBody>
      </p:sp>
      <p:pic>
        <p:nvPicPr>
          <p:cNvPr id="181"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82" name="Technika ta polega na dołączeniu eksperta do Twojego zespołu w trakcie negocjacji. Ma ona dwa aspekty.…"/>
          <p:cNvSpPr txBox="1"/>
          <p:nvPr/>
        </p:nvSpPr>
        <p:spPr>
          <a:xfrm>
            <a:off x="678705" y="3264948"/>
            <a:ext cx="23119146" cy="115919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20000"/>
              </a:lnSpc>
              <a:defRPr b="0" sz="5000">
                <a:solidFill>
                  <a:srgbClr val="5E5E5E"/>
                </a:solidFill>
                <a:latin typeface="Phosphate Inline"/>
                <a:ea typeface="Phosphate Inline"/>
                <a:cs typeface="Phosphate Inline"/>
                <a:sym typeface="Phosphate Inline"/>
              </a:defRPr>
            </a:pPr>
            <a:r>
              <a:t>Technika ta polega na dołączeniu eksperta do Twojego zespołu w trakcie negocjacji. Ma ona dwa aspekty. </a:t>
            </a:r>
          </a:p>
          <a:p>
            <a:pPr defTabSz="2438338">
              <a:lnSpc>
                <a:spcPct val="120000"/>
              </a:lnSpc>
              <a:defRPr b="0" sz="5000">
                <a:solidFill>
                  <a:srgbClr val="5E5E5E"/>
                </a:solidFill>
                <a:latin typeface="Phosphate Inline"/>
                <a:ea typeface="Phosphate Inline"/>
                <a:cs typeface="Phosphate Inline"/>
                <a:sym typeface="Phosphate Inline"/>
              </a:defRPr>
            </a:pPr>
            <a:r>
              <a:t>Po pierwsze, dołączenie kolejnego negocjatora do Twego zespołu najczęściej oddziałuje psychologicznie na drugą stronę. Jeśli do tej pory rozmowy miały emocjonalny charakter, to bardzo prawdopodobne, </a:t>
            </a:r>
          </a:p>
          <a:p>
            <a:pPr defTabSz="2438338">
              <a:lnSpc>
                <a:spcPct val="120000"/>
              </a:lnSpc>
              <a:defRPr b="0" sz="5000">
                <a:solidFill>
                  <a:srgbClr val="5E5E5E"/>
                </a:solidFill>
                <a:latin typeface="Phosphate Inline"/>
                <a:ea typeface="Phosphate Inline"/>
                <a:cs typeface="Phosphate Inline"/>
                <a:sym typeface="Phosphate Inline"/>
              </a:defRPr>
            </a:pPr>
            <a:r>
              <a:t>że ten zabieg je uspokoi. </a:t>
            </a:r>
          </a:p>
          <a:p>
            <a:pPr defTabSz="2438338">
              <a:lnSpc>
                <a:spcPct val="120000"/>
              </a:lnSpc>
              <a:defRPr b="0" sz="5000">
                <a:solidFill>
                  <a:srgbClr val="5E5E5E"/>
                </a:solidFill>
                <a:latin typeface="Phosphate Inline"/>
                <a:ea typeface="Phosphate Inline"/>
                <a:cs typeface="Phosphate Inline"/>
                <a:sym typeface="Phosphate Inline"/>
              </a:defRPr>
            </a:pPr>
            <a:r>
              <a:t>Po drugie, ekspert wzmocni Twój zespół merytorycznie. </a:t>
            </a:r>
          </a:p>
          <a:p>
            <a:pPr defTabSz="2438338">
              <a:lnSpc>
                <a:spcPct val="120000"/>
              </a:lnSpc>
              <a:defRPr b="0" sz="5000">
                <a:solidFill>
                  <a:srgbClr val="5E5E5E"/>
                </a:solidFill>
                <a:latin typeface="Phosphate Inline"/>
                <a:ea typeface="Phosphate Inline"/>
                <a:cs typeface="Phosphate Inline"/>
                <a:sym typeface="Phosphate Inline"/>
              </a:defRPr>
            </a:pPr>
            <a:r>
              <a:t>Może też podnieść Twój prestiż. </a:t>
            </a:r>
          </a:p>
          <a:p>
            <a:pPr defTabSz="2438338">
              <a:lnSpc>
                <a:spcPct val="120000"/>
              </a:lnSpc>
              <a:defRPr b="0" sz="50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183"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2"/>
                                        </p:tgtEl>
                                        <p:attrNameLst>
                                          <p:attrName>style.visibility</p:attrName>
                                        </p:attrNameLst>
                                      </p:cBhvr>
                                      <p:to>
                                        <p:strVal val="visible"/>
                                      </p:to>
                                    </p:set>
                                    <p:animEffect filter="fade" transition="in">
                                      <p:cBhvr>
                                        <p:cTn id="7"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86"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87"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88" name="Wejście eksperta - cd"/>
          <p:cNvSpPr txBox="1"/>
          <p:nvPr/>
        </p:nvSpPr>
        <p:spPr>
          <a:xfrm>
            <a:off x="3909015" y="507865"/>
            <a:ext cx="13259184"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Wejście eksperta - cd  </a:t>
            </a:r>
          </a:p>
        </p:txBody>
      </p:sp>
      <p:pic>
        <p:nvPicPr>
          <p:cNvPr id="18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90" name="Można oczywiście oddzielić te dwa aspekty. Równie dobrze ekspert może negocjować od początku, a w trakcie negocjacji dołączy po prostu kolejny negocjator. W takim przypadku technika ta może mieć też walor opóźniający.…"/>
          <p:cNvSpPr txBox="1"/>
          <p:nvPr/>
        </p:nvSpPr>
        <p:spPr>
          <a:xfrm>
            <a:off x="678705" y="2449769"/>
            <a:ext cx="23119146" cy="132222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500">
                <a:solidFill>
                  <a:srgbClr val="5E5E5E"/>
                </a:solidFill>
                <a:latin typeface="Phosphate Inline"/>
                <a:ea typeface="Phosphate Inline"/>
                <a:cs typeface="Phosphate Inline"/>
                <a:sym typeface="Phosphate Inline"/>
              </a:defRPr>
            </a:pPr>
            <a:r>
              <a:t>Można oczywiście oddzielić te dwa aspekty. Równie dobrze ekspert może negocjować od początku, a w trakcie negocjacji dołączy po prostu kolejny negocjator. W takim przypadku technika ta może mieć też walor opóźniający. </a:t>
            </a:r>
          </a:p>
          <a:p>
            <a:pPr defTabSz="2438338">
              <a:lnSpc>
                <a:spcPct val="150000"/>
              </a:lnSpc>
              <a:defRPr b="0" sz="4500">
                <a:solidFill>
                  <a:srgbClr val="5E5E5E"/>
                </a:solidFill>
                <a:latin typeface="Phosphate Inline"/>
                <a:ea typeface="Phosphate Inline"/>
                <a:cs typeface="Phosphate Inline"/>
                <a:sym typeface="Phosphate Inline"/>
              </a:defRPr>
            </a:pPr>
            <a:r>
              <a:t>Wejście eksperta może w niektórych przypadkach uratować negocjacje. Dzieje się tak, gdy strony utkną w impasie i nie widzą możliwości osiągnięcia porozumienia. </a:t>
            </a:r>
          </a:p>
          <a:p>
            <a:pPr defTabSz="2438338">
              <a:lnSpc>
                <a:spcPct val="150000"/>
              </a:lnSpc>
              <a:defRPr b="0" sz="4500">
                <a:solidFill>
                  <a:srgbClr val="5E5E5E"/>
                </a:solidFill>
                <a:latin typeface="Phosphate Inline"/>
                <a:ea typeface="Phosphate Inline"/>
                <a:cs typeface="Phosphate Inline"/>
                <a:sym typeface="Phosphate Inline"/>
              </a:defRPr>
            </a:pPr>
            <a:r>
              <a:t>Jeśli nie chcesz, aby Twój rozmówca zastosował tę technikę w trakcie negocjacji, na ich początku, przy ustalaniu porządku i reguł, nalegaj na uchwalenie punktu, który zakazuje wprowadzania w trakcie negocjacji dodatkowych osób, </a:t>
            </a:r>
          </a:p>
          <a:p>
            <a:pPr defTabSz="2438338">
              <a:lnSpc>
                <a:spcPct val="150000"/>
              </a:lnSpc>
              <a:defRPr b="0" sz="4500">
                <a:solidFill>
                  <a:srgbClr val="5E5E5E"/>
                </a:solidFill>
                <a:latin typeface="Phosphate Inline"/>
                <a:ea typeface="Phosphate Inline"/>
                <a:cs typeface="Phosphate Inline"/>
                <a:sym typeface="Phosphate Inline"/>
              </a:defRPr>
            </a:pPr>
            <a:r>
              <a:t>bez obustronnej zgody. </a:t>
            </a:r>
          </a:p>
          <a:p>
            <a:pPr defTabSz="2438338">
              <a:lnSpc>
                <a:spcPct val="120000"/>
              </a:lnSpc>
              <a:defRPr b="0" sz="45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191" name="Zrzut ekranu 2023-06-24 o 11.36.54.png" descr="Zrzut ekranu 2023-06-24 o 11.36.54.png"/>
          <p:cNvPicPr>
            <a:picLocks noChangeAspect="1"/>
          </p:cNvPicPr>
          <p:nvPr/>
        </p:nvPicPr>
        <p:blipFill>
          <a:blip r:embed="rId5">
            <a:extLst/>
          </a:blip>
          <a:stretch>
            <a:fillRect/>
          </a:stretch>
        </p:blipFill>
        <p:spPr>
          <a:xfrm>
            <a:off x="434707" y="10679555"/>
            <a:ext cx="1981466" cy="284232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0"/>
                                        </p:tgtEl>
                                        <p:attrNameLst>
                                          <p:attrName>style.visibility</p:attrName>
                                        </p:attrNameLst>
                                      </p:cBhvr>
                                      <p:to>
                                        <p:strVal val="visible"/>
                                      </p:to>
                                    </p:set>
                                    <p:animEffect filter="fade" transition="in">
                                      <p:cBhvr>
                                        <p:cTn id="7"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94"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95"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96" name="Autorytety"/>
          <p:cNvSpPr txBox="1"/>
          <p:nvPr/>
        </p:nvSpPr>
        <p:spPr>
          <a:xfrm>
            <a:off x="1698126" y="507865"/>
            <a:ext cx="13259184"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Autorytety   </a:t>
            </a:r>
          </a:p>
        </p:txBody>
      </p:sp>
      <p:pic>
        <p:nvPicPr>
          <p:cNvPr id="19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98" name="Ludzie ufają autorytetom i są skłonni podporządkowywać się ich opiniom czy też zaleceniom. Okazuje się, że autorytety to także silne narzędzie wywierania wpływu.…"/>
          <p:cNvSpPr txBox="1"/>
          <p:nvPr/>
        </p:nvSpPr>
        <p:spPr>
          <a:xfrm>
            <a:off x="678705" y="2449769"/>
            <a:ext cx="23119146" cy="132222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4500">
                <a:solidFill>
                  <a:srgbClr val="5E5E5E"/>
                </a:solidFill>
                <a:latin typeface="Phosphate Inline"/>
                <a:ea typeface="Phosphate Inline"/>
                <a:cs typeface="Phosphate Inline"/>
                <a:sym typeface="Phosphate Inline"/>
              </a:defRPr>
            </a:pPr>
            <a:r>
              <a:t>Ludzie ufają autorytetom i są skłonni podporządkowywać się ich opiniom czy też zaleceniom. Okazuje się, że autorytety to także silne narzędzie wywierania wpływu. </a:t>
            </a:r>
          </a:p>
          <a:p>
            <a:pPr defTabSz="2438338">
              <a:lnSpc>
                <a:spcPct val="150000"/>
              </a:lnSpc>
              <a:defRPr b="0" sz="4500">
                <a:solidFill>
                  <a:srgbClr val="5E5E5E"/>
                </a:solidFill>
                <a:latin typeface="Phosphate Inline"/>
                <a:ea typeface="Phosphate Inline"/>
                <a:cs typeface="Phosphate Inline"/>
                <a:sym typeface="Phosphate Inline"/>
              </a:defRPr>
            </a:pPr>
            <a:r>
              <a:t>Z tego też powodu często twórcy reklam zapraszają do nich znane postacie, najczęściej aktorów. Zauważ też, że środki medyczne lub farmakologiczne często reklamowane są przez osoby, które podają się za lekarzy. Swoją drogą, </a:t>
            </a:r>
          </a:p>
          <a:p>
            <a:pPr defTabSz="2438338">
              <a:lnSpc>
                <a:spcPct val="150000"/>
              </a:lnSpc>
              <a:defRPr b="0" sz="4500">
                <a:solidFill>
                  <a:srgbClr val="5E5E5E"/>
                </a:solidFill>
                <a:latin typeface="Phosphate Inline"/>
                <a:ea typeface="Phosphate Inline"/>
                <a:cs typeface="Phosphate Inline"/>
                <a:sym typeface="Phosphate Inline"/>
              </a:defRPr>
            </a:pPr>
            <a:r>
              <a:t>widziałeś kiedyś ich dyplom? </a:t>
            </a:r>
          </a:p>
          <a:p>
            <a:pPr defTabSz="2438338">
              <a:lnSpc>
                <a:spcPct val="150000"/>
              </a:lnSpc>
              <a:defRPr b="0" sz="4500">
                <a:solidFill>
                  <a:srgbClr val="5E5E5E"/>
                </a:solidFill>
                <a:latin typeface="Phosphate Inline"/>
                <a:ea typeface="Phosphate Inline"/>
                <a:cs typeface="Phosphate Inline"/>
                <a:sym typeface="Phosphate Inline"/>
              </a:defRPr>
            </a:pPr>
            <a:r>
              <a:t>Autorytety mają to do siebie, że działają także poprzez swoje atrybuty. Oznacza to, że cechy autorytetu są przenoszone np. poprzez przedmioty z nim kojarzone. </a:t>
            </a:r>
          </a:p>
          <a:p>
            <a:pPr defTabSz="2438338">
              <a:lnSpc>
                <a:spcPct val="120000"/>
              </a:lnSpc>
              <a:defRPr b="0" sz="4500">
                <a:solidFill>
                  <a:srgbClr val="5E5E5E"/>
                </a:solidFill>
                <a:latin typeface="Phosphate Inline"/>
                <a:ea typeface="Phosphate Inline"/>
                <a:cs typeface="Phosphate Inline"/>
                <a:sym typeface="Phosphate Inline"/>
              </a:defRPr>
            </a:pPr>
            <a:b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199" name="Zrzut ekranu 2023-06-24 o 11.36.54.png" descr="Zrzut ekranu 2023-06-24 o 11.36.54.png"/>
          <p:cNvPicPr>
            <a:picLocks noChangeAspect="1"/>
          </p:cNvPicPr>
          <p:nvPr/>
        </p:nvPicPr>
        <p:blipFill>
          <a:blip r:embed="rId5">
            <a:extLst/>
          </a:blip>
          <a:stretch>
            <a:fillRect/>
          </a:stretch>
        </p:blipFill>
        <p:spPr>
          <a:xfrm>
            <a:off x="22146769" y="310337"/>
            <a:ext cx="1408655" cy="202065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8"/>
                                        </p:tgtEl>
                                        <p:attrNameLst>
                                          <p:attrName>style.visibility</p:attrName>
                                        </p:attrNameLst>
                                      </p:cBhvr>
                                      <p:to>
                                        <p:strVal val="visible"/>
                                      </p:to>
                                    </p:set>
                                    <p:animEffect filter="fade" transition="in">
                                      <p:cBhvr>
                                        <p:cTn id="7"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