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media1.mp3" ContentType="audio/unknown"/>
  <Override PartName="/ppt/media/media2.mp3" ContentType="audio/unknown"/>
  <Override PartName="/ppt/media/media3.mp3" ContentType="audio/unknown"/>
  <Override PartName="/ppt/media/media4.mp3" ContentType="audio/unknown"/>
  <Override PartName="/ppt/media/media5.mp3" ContentType="audio/unknown"/>
  <Override PartName="/ppt/media/media6.mp3" ContentType="audio/unknown"/>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ytuł">
    <p:spTree>
      <p:nvGrpSpPr>
        <p:cNvPr id="1" name=""/>
        <p:cNvGrpSpPr/>
        <p:nvPr/>
      </p:nvGrpSpPr>
      <p:grpSpPr>
        <a:xfrm>
          <a:off x="0" y="0"/>
          <a:ext cx="0" cy="0"/>
          <a:chOff x="0" y="0"/>
          <a:chExt cx="0" cy="0"/>
        </a:xfrm>
      </p:grpSpPr>
      <p:sp>
        <p:nvSpPr>
          <p:cNvPr id="11" name="Tekst tytułowy"/>
          <p:cNvSpPr txBox="1"/>
          <p:nvPr>
            <p:ph type="title"/>
          </p:nvPr>
        </p:nvSpPr>
        <p:spPr>
          <a:xfrm>
            <a:off x="1778000" y="2298700"/>
            <a:ext cx="20828000" cy="4648200"/>
          </a:xfrm>
          <a:prstGeom prst="rect">
            <a:avLst/>
          </a:prstGeom>
        </p:spPr>
        <p:txBody>
          <a:bodyPr anchor="b"/>
          <a:lstStyle/>
          <a:p>
            <a:pPr/>
            <a:r>
              <a:t>Tekst tytułowy</a:t>
            </a:r>
          </a:p>
        </p:txBody>
      </p:sp>
      <p:sp>
        <p:nvSpPr>
          <p:cNvPr id="12" name="Treść - poziom 1…"/>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Treść - poziom 1</a:t>
            </a:r>
          </a:p>
          <a:p>
            <a:pPr lvl="1"/>
            <a:r>
              <a:t>Treść - poziom 2</a:t>
            </a:r>
          </a:p>
          <a:p>
            <a:pPr lvl="2"/>
            <a:r>
              <a:t>Treść - poziom 3</a:t>
            </a:r>
          </a:p>
          <a:p>
            <a:pPr lvl="3"/>
            <a:r>
              <a:t>Treść - poziom 4</a:t>
            </a:r>
          </a:p>
          <a:p>
            <a:pPr lvl="4"/>
            <a:r>
              <a:t>Treść - poziom 5</a:t>
            </a:r>
          </a:p>
        </p:txBody>
      </p:sp>
      <p:sp>
        <p:nvSpPr>
          <p:cNvPr id="13"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ytat">
    <p:spTree>
      <p:nvGrpSpPr>
        <p:cNvPr id="1" name=""/>
        <p:cNvGrpSpPr/>
        <p:nvPr/>
      </p:nvGrpSpPr>
      <p:grpSpPr>
        <a:xfrm>
          <a:off x="0" y="0"/>
          <a:ext cx="0" cy="0"/>
          <a:chOff x="0" y="0"/>
          <a:chExt cx="0" cy="0"/>
        </a:xfrm>
      </p:grpSpPr>
      <p:sp>
        <p:nvSpPr>
          <p:cNvPr id="93" name="Janek Jabłonka"/>
          <p:cNvSpPr txBox="1"/>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i="1" sz="3200"/>
            </a:lvl1pPr>
          </a:lstStyle>
          <a:p>
            <a:pPr/>
            <a:r>
              <a:t>Janek Jabłonka</a:t>
            </a:r>
          </a:p>
        </p:txBody>
      </p:sp>
      <p:sp>
        <p:nvSpPr>
          <p:cNvPr id="94" name="„Wpisz tu cytat.”"/>
          <p:cNvSpPr txBox="1"/>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pPr/>
            <a:r>
              <a:t>„Wpisz tu cytat.” </a:t>
            </a:r>
          </a:p>
        </p:txBody>
      </p:sp>
      <p:sp>
        <p:nvSpPr>
          <p:cNvPr id="95"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Zdjęcie">
    <p:spTree>
      <p:nvGrpSpPr>
        <p:cNvPr id="1" name=""/>
        <p:cNvGrpSpPr/>
        <p:nvPr/>
      </p:nvGrpSpPr>
      <p:grpSpPr>
        <a:xfrm>
          <a:off x="0" y="0"/>
          <a:ext cx="0" cy="0"/>
          <a:chOff x="0" y="0"/>
          <a:chExt cx="0" cy="0"/>
        </a:xfrm>
      </p:grpSpPr>
      <p:sp>
        <p:nvSpPr>
          <p:cNvPr id="102" name="Plaża i morze widziane z wydmy trawiastej"/>
          <p:cNvSpPr/>
          <p:nvPr>
            <p:ph type="pic" idx="21"/>
          </p:nvPr>
        </p:nvSpPr>
        <p:spPr>
          <a:xfrm>
            <a:off x="-50800" y="-1270000"/>
            <a:ext cx="24485600" cy="16323734"/>
          </a:xfrm>
          <a:prstGeom prst="rect">
            <a:avLst/>
          </a:prstGeom>
        </p:spPr>
        <p:txBody>
          <a:bodyPr lIns="91439" tIns="45719" rIns="91439" bIns="45719" anchor="t">
            <a:noAutofit/>
          </a:bodyPr>
          <a:lstStyle/>
          <a:p>
            <a:pPr/>
          </a:p>
        </p:txBody>
      </p:sp>
      <p:sp>
        <p:nvSpPr>
          <p:cNvPr id="103"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sty">
    <p:spTree>
      <p:nvGrpSpPr>
        <p:cNvPr id="1" name=""/>
        <p:cNvGrpSpPr/>
        <p:nvPr/>
      </p:nvGrpSpPr>
      <p:grpSpPr>
        <a:xfrm>
          <a:off x="0" y="0"/>
          <a:ext cx="0" cy="0"/>
          <a:chOff x="0" y="0"/>
          <a:chExt cx="0" cy="0"/>
        </a:xfrm>
      </p:grpSpPr>
      <p:sp>
        <p:nvSpPr>
          <p:cNvPr id="110"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Zdjęcie (poziomo)">
    <p:spTree>
      <p:nvGrpSpPr>
        <p:cNvPr id="1" name=""/>
        <p:cNvGrpSpPr/>
        <p:nvPr/>
      </p:nvGrpSpPr>
      <p:grpSpPr>
        <a:xfrm>
          <a:off x="0" y="0"/>
          <a:ext cx="0" cy="0"/>
          <a:chOff x="0" y="0"/>
          <a:chExt cx="0" cy="0"/>
        </a:xfrm>
      </p:grpSpPr>
      <p:sp>
        <p:nvSpPr>
          <p:cNvPr id="20" name="Plaża i morze widziane z wydmy trawiastej"/>
          <p:cNvSpPr/>
          <p:nvPr>
            <p:ph type="pic" idx="21"/>
          </p:nvPr>
        </p:nvSpPr>
        <p:spPr>
          <a:xfrm>
            <a:off x="3125968" y="-393700"/>
            <a:ext cx="18135601" cy="12090400"/>
          </a:xfrm>
          <a:prstGeom prst="rect">
            <a:avLst/>
          </a:prstGeom>
        </p:spPr>
        <p:txBody>
          <a:bodyPr lIns="91439" tIns="45719" rIns="91439" bIns="45719" anchor="t">
            <a:noAutofit/>
          </a:bodyPr>
          <a:lstStyle/>
          <a:p>
            <a:pPr/>
          </a:p>
        </p:txBody>
      </p:sp>
      <p:sp>
        <p:nvSpPr>
          <p:cNvPr id="21" name="Tekst tytułowy"/>
          <p:cNvSpPr txBox="1"/>
          <p:nvPr>
            <p:ph type="title"/>
          </p:nvPr>
        </p:nvSpPr>
        <p:spPr>
          <a:xfrm>
            <a:off x="635000" y="9512300"/>
            <a:ext cx="23114000" cy="2006600"/>
          </a:xfrm>
          <a:prstGeom prst="rect">
            <a:avLst/>
          </a:prstGeom>
        </p:spPr>
        <p:txBody>
          <a:bodyPr anchor="b"/>
          <a:lstStyle/>
          <a:p>
            <a:pPr/>
            <a:r>
              <a:t>Tekst tytułowy</a:t>
            </a:r>
          </a:p>
        </p:txBody>
      </p:sp>
      <p:sp>
        <p:nvSpPr>
          <p:cNvPr id="22" name="Treść - poziom 1…"/>
          <p:cNvSpPr txBox="1"/>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Treść - poziom 1</a:t>
            </a:r>
          </a:p>
          <a:p>
            <a:pPr lvl="1"/>
            <a:r>
              <a:t>Treść - poziom 2</a:t>
            </a:r>
          </a:p>
          <a:p>
            <a:pPr lvl="2"/>
            <a:r>
              <a:t>Treść - poziom 3</a:t>
            </a:r>
          </a:p>
          <a:p>
            <a:pPr lvl="3"/>
            <a:r>
              <a:t>Treść - poziom 4</a:t>
            </a:r>
          </a:p>
          <a:p>
            <a:pPr lvl="4"/>
            <a:r>
              <a:t>Treść - poziom 5</a:t>
            </a:r>
          </a:p>
        </p:txBody>
      </p:sp>
      <p:sp>
        <p:nvSpPr>
          <p:cNvPr id="23"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ytuł — na środku">
    <p:spTree>
      <p:nvGrpSpPr>
        <p:cNvPr id="1" name=""/>
        <p:cNvGrpSpPr/>
        <p:nvPr/>
      </p:nvGrpSpPr>
      <p:grpSpPr>
        <a:xfrm>
          <a:off x="0" y="0"/>
          <a:ext cx="0" cy="0"/>
          <a:chOff x="0" y="0"/>
          <a:chExt cx="0" cy="0"/>
        </a:xfrm>
      </p:grpSpPr>
      <p:sp>
        <p:nvSpPr>
          <p:cNvPr id="30" name="Tekst tytułowy"/>
          <p:cNvSpPr txBox="1"/>
          <p:nvPr>
            <p:ph type="title"/>
          </p:nvPr>
        </p:nvSpPr>
        <p:spPr>
          <a:xfrm>
            <a:off x="1778000" y="4533900"/>
            <a:ext cx="20828000" cy="4648200"/>
          </a:xfrm>
          <a:prstGeom prst="rect">
            <a:avLst/>
          </a:prstGeom>
        </p:spPr>
        <p:txBody>
          <a:bodyPr/>
          <a:lstStyle/>
          <a:p>
            <a:pPr/>
            <a:r>
              <a:t>Tekst tytułowy</a:t>
            </a:r>
          </a:p>
        </p:txBody>
      </p:sp>
      <p:sp>
        <p:nvSpPr>
          <p:cNvPr id="31"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Zdjęcie (pionowo)">
    <p:spTree>
      <p:nvGrpSpPr>
        <p:cNvPr id="1" name=""/>
        <p:cNvGrpSpPr/>
        <p:nvPr/>
      </p:nvGrpSpPr>
      <p:grpSpPr>
        <a:xfrm>
          <a:off x="0" y="0"/>
          <a:ext cx="0" cy="0"/>
          <a:chOff x="0" y="0"/>
          <a:chExt cx="0" cy="0"/>
        </a:xfrm>
      </p:grpSpPr>
      <p:sp>
        <p:nvSpPr>
          <p:cNvPr id="38" name="Czapla przelatująca nisko nad plażą z widocznym na pierwszym planie niskim płotem"/>
          <p:cNvSpPr/>
          <p:nvPr>
            <p:ph type="pic" sz="half" idx="21"/>
          </p:nvPr>
        </p:nvSpPr>
        <p:spPr>
          <a:xfrm>
            <a:off x="12827000" y="952500"/>
            <a:ext cx="11468100" cy="11468100"/>
          </a:xfrm>
          <a:prstGeom prst="rect">
            <a:avLst/>
          </a:prstGeom>
        </p:spPr>
        <p:txBody>
          <a:bodyPr lIns="91439" tIns="45719" rIns="91439" bIns="45719" anchor="t">
            <a:noAutofit/>
          </a:bodyPr>
          <a:lstStyle/>
          <a:p>
            <a:pPr/>
          </a:p>
        </p:txBody>
      </p:sp>
      <p:sp>
        <p:nvSpPr>
          <p:cNvPr id="39" name="Tekst tytułowy"/>
          <p:cNvSpPr txBox="1"/>
          <p:nvPr>
            <p:ph type="title"/>
          </p:nvPr>
        </p:nvSpPr>
        <p:spPr>
          <a:xfrm>
            <a:off x="1651000" y="952500"/>
            <a:ext cx="10223500" cy="5549900"/>
          </a:xfrm>
          <a:prstGeom prst="rect">
            <a:avLst/>
          </a:prstGeom>
        </p:spPr>
        <p:txBody>
          <a:bodyPr anchor="b"/>
          <a:lstStyle>
            <a:lvl1pPr>
              <a:defRPr sz="8400"/>
            </a:lvl1pPr>
          </a:lstStyle>
          <a:p>
            <a:pPr/>
            <a:r>
              <a:t>Tekst tytułowy</a:t>
            </a:r>
          </a:p>
        </p:txBody>
      </p:sp>
      <p:sp>
        <p:nvSpPr>
          <p:cNvPr id="40" name="Treść - poziom 1…"/>
          <p:cNvSpPr txBox="1"/>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Treść - poziom 1</a:t>
            </a:r>
          </a:p>
          <a:p>
            <a:pPr lvl="1"/>
            <a:r>
              <a:t>Treść - poziom 2</a:t>
            </a:r>
          </a:p>
          <a:p>
            <a:pPr lvl="2"/>
            <a:r>
              <a:t>Treść - poziom 3</a:t>
            </a:r>
          </a:p>
          <a:p>
            <a:pPr lvl="3"/>
            <a:r>
              <a:t>Treść - poziom 4</a:t>
            </a:r>
          </a:p>
          <a:p>
            <a:pPr lvl="4"/>
            <a:r>
              <a:t>Treść - poziom 5</a:t>
            </a:r>
          </a:p>
        </p:txBody>
      </p:sp>
      <p:sp>
        <p:nvSpPr>
          <p:cNvPr id="41"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ytuł (na górze)">
    <p:spTree>
      <p:nvGrpSpPr>
        <p:cNvPr id="1" name=""/>
        <p:cNvGrpSpPr/>
        <p:nvPr/>
      </p:nvGrpSpPr>
      <p:grpSpPr>
        <a:xfrm>
          <a:off x="0" y="0"/>
          <a:ext cx="0" cy="0"/>
          <a:chOff x="0" y="0"/>
          <a:chExt cx="0" cy="0"/>
        </a:xfrm>
      </p:grpSpPr>
      <p:sp>
        <p:nvSpPr>
          <p:cNvPr id="48" name="Tekst tytułowy"/>
          <p:cNvSpPr txBox="1"/>
          <p:nvPr>
            <p:ph type="title"/>
          </p:nvPr>
        </p:nvSpPr>
        <p:spPr>
          <a:prstGeom prst="rect">
            <a:avLst/>
          </a:prstGeom>
        </p:spPr>
        <p:txBody>
          <a:bodyPr/>
          <a:lstStyle/>
          <a:p>
            <a:pPr/>
            <a:r>
              <a:t>Tekst tytułowy</a:t>
            </a:r>
          </a:p>
        </p:txBody>
      </p:sp>
      <p:sp>
        <p:nvSpPr>
          <p:cNvPr id="49"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ytuł i punktory">
    <p:spTree>
      <p:nvGrpSpPr>
        <p:cNvPr id="1" name=""/>
        <p:cNvGrpSpPr/>
        <p:nvPr/>
      </p:nvGrpSpPr>
      <p:grpSpPr>
        <a:xfrm>
          <a:off x="0" y="0"/>
          <a:ext cx="0" cy="0"/>
          <a:chOff x="0" y="0"/>
          <a:chExt cx="0" cy="0"/>
        </a:xfrm>
      </p:grpSpPr>
      <p:sp>
        <p:nvSpPr>
          <p:cNvPr id="56" name="Tekst tytułowy"/>
          <p:cNvSpPr txBox="1"/>
          <p:nvPr>
            <p:ph type="title"/>
          </p:nvPr>
        </p:nvSpPr>
        <p:spPr>
          <a:prstGeom prst="rect">
            <a:avLst/>
          </a:prstGeom>
        </p:spPr>
        <p:txBody>
          <a:bodyPr/>
          <a:lstStyle/>
          <a:p>
            <a:pPr/>
            <a:r>
              <a:t>Tekst tytułowy</a:t>
            </a:r>
          </a:p>
        </p:txBody>
      </p:sp>
      <p:sp>
        <p:nvSpPr>
          <p:cNvPr id="57" name="Treść - poziom 1…"/>
          <p:cNvSpPr txBox="1"/>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pPr/>
            <a:r>
              <a:t>Treść - poziom 1</a:t>
            </a:r>
          </a:p>
          <a:p>
            <a:pPr lvl="1"/>
            <a:r>
              <a:t>Treść - poziom 2</a:t>
            </a:r>
          </a:p>
          <a:p>
            <a:pPr lvl="2"/>
            <a:r>
              <a:t>Treść - poziom 3</a:t>
            </a:r>
          </a:p>
          <a:p>
            <a:pPr lvl="3"/>
            <a:r>
              <a:t>Treść - poziom 4</a:t>
            </a:r>
          </a:p>
          <a:p>
            <a:pPr lvl="4"/>
            <a:r>
              <a:t>Treść - poziom 5</a:t>
            </a:r>
          </a:p>
        </p:txBody>
      </p:sp>
      <p:sp>
        <p:nvSpPr>
          <p:cNvPr id="58"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ytuł i punktory ze zdjęciem">
    <p:spTree>
      <p:nvGrpSpPr>
        <p:cNvPr id="1" name=""/>
        <p:cNvGrpSpPr/>
        <p:nvPr/>
      </p:nvGrpSpPr>
      <p:grpSpPr>
        <a:xfrm>
          <a:off x="0" y="0"/>
          <a:ext cx="0" cy="0"/>
          <a:chOff x="0" y="0"/>
          <a:chExt cx="0" cy="0"/>
        </a:xfrm>
      </p:grpSpPr>
      <p:sp>
        <p:nvSpPr>
          <p:cNvPr id="65" name="Piaszczysta ścieżka między dwoma wzniesieniami prowadząca do oceanu"/>
          <p:cNvSpPr/>
          <p:nvPr>
            <p:ph type="pic" sz="half" idx="21"/>
          </p:nvPr>
        </p:nvSpPr>
        <p:spPr>
          <a:xfrm>
            <a:off x="10960100" y="3149600"/>
            <a:ext cx="13944600" cy="9296400"/>
          </a:xfrm>
          <a:prstGeom prst="rect">
            <a:avLst/>
          </a:prstGeom>
        </p:spPr>
        <p:txBody>
          <a:bodyPr lIns="91439" tIns="45719" rIns="91439" bIns="45719" anchor="t">
            <a:noAutofit/>
          </a:bodyPr>
          <a:lstStyle/>
          <a:p>
            <a:pPr/>
          </a:p>
        </p:txBody>
      </p:sp>
      <p:sp>
        <p:nvSpPr>
          <p:cNvPr id="66" name="Tekst tytułowy"/>
          <p:cNvSpPr txBox="1"/>
          <p:nvPr>
            <p:ph type="title"/>
          </p:nvPr>
        </p:nvSpPr>
        <p:spPr>
          <a:prstGeom prst="rect">
            <a:avLst/>
          </a:prstGeom>
        </p:spPr>
        <p:txBody>
          <a:bodyPr/>
          <a:lstStyle/>
          <a:p>
            <a:pPr/>
            <a:r>
              <a:t>Tekst tytułowy</a:t>
            </a:r>
          </a:p>
        </p:txBody>
      </p:sp>
      <p:sp>
        <p:nvSpPr>
          <p:cNvPr id="67" name="Treść - poziom 1…"/>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Treść - poziom 1</a:t>
            </a:r>
          </a:p>
          <a:p>
            <a:pPr lvl="1"/>
            <a:r>
              <a:t>Treść - poziom 2</a:t>
            </a:r>
          </a:p>
          <a:p>
            <a:pPr lvl="2"/>
            <a:r>
              <a:t>Treść - poziom 3</a:t>
            </a:r>
          </a:p>
          <a:p>
            <a:pPr lvl="3"/>
            <a:r>
              <a:t>Treść - poziom 4</a:t>
            </a:r>
          </a:p>
          <a:p>
            <a:pPr lvl="4"/>
            <a:r>
              <a:t>Treść - poziom 5</a:t>
            </a:r>
          </a:p>
        </p:txBody>
      </p:sp>
      <p:sp>
        <p:nvSpPr>
          <p:cNvPr id="68"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nktory">
    <p:spTree>
      <p:nvGrpSpPr>
        <p:cNvPr id="1" name=""/>
        <p:cNvGrpSpPr/>
        <p:nvPr/>
      </p:nvGrpSpPr>
      <p:grpSpPr>
        <a:xfrm>
          <a:off x="0" y="0"/>
          <a:ext cx="0" cy="0"/>
          <a:chOff x="0" y="0"/>
          <a:chExt cx="0" cy="0"/>
        </a:xfrm>
      </p:grpSpPr>
      <p:sp>
        <p:nvSpPr>
          <p:cNvPr id="75" name="Treść - poziom 1…"/>
          <p:cNvSpPr txBox="1"/>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pPr/>
            <a:r>
              <a:t>Treść - poziom 1</a:t>
            </a:r>
          </a:p>
          <a:p>
            <a:pPr lvl="1"/>
            <a:r>
              <a:t>Treść - poziom 2</a:t>
            </a:r>
          </a:p>
          <a:p>
            <a:pPr lvl="2"/>
            <a:r>
              <a:t>Treść - poziom 3</a:t>
            </a:r>
          </a:p>
          <a:p>
            <a:pPr lvl="3"/>
            <a:r>
              <a:t>Treść - poziom 4</a:t>
            </a:r>
          </a:p>
          <a:p>
            <a:pPr lvl="4"/>
            <a:r>
              <a:t>Treść - poziom 5</a:t>
            </a:r>
          </a:p>
        </p:txBody>
      </p:sp>
      <p:sp>
        <p:nvSpPr>
          <p:cNvPr id="76"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Zdjęcie (3 sztuki)">
    <p:spTree>
      <p:nvGrpSpPr>
        <p:cNvPr id="1" name=""/>
        <p:cNvGrpSpPr/>
        <p:nvPr/>
      </p:nvGrpSpPr>
      <p:grpSpPr>
        <a:xfrm>
          <a:off x="0" y="0"/>
          <a:ext cx="0" cy="0"/>
          <a:chOff x="0" y="0"/>
          <a:chExt cx="0" cy="0"/>
        </a:xfrm>
      </p:grpSpPr>
      <p:sp>
        <p:nvSpPr>
          <p:cNvPr id="83" name="Piaszczysta ścieżka między dwoma wzniesieniami prowadząca do oceanu"/>
          <p:cNvSpPr/>
          <p:nvPr>
            <p:ph type="pic" sz="quarter" idx="21"/>
          </p:nvPr>
        </p:nvSpPr>
        <p:spPr>
          <a:xfrm>
            <a:off x="15300325" y="7048500"/>
            <a:ext cx="8324850" cy="5549900"/>
          </a:xfrm>
          <a:prstGeom prst="rect">
            <a:avLst/>
          </a:prstGeom>
        </p:spPr>
        <p:txBody>
          <a:bodyPr lIns="91439" tIns="45719" rIns="91439" bIns="45719" anchor="t">
            <a:noAutofit/>
          </a:bodyPr>
          <a:lstStyle/>
          <a:p>
            <a:pPr/>
          </a:p>
        </p:txBody>
      </p:sp>
      <p:sp>
        <p:nvSpPr>
          <p:cNvPr id="84" name="Czapla przelatująca nisko nad plażą z widocznym na pierwszym planie niskim płotem"/>
          <p:cNvSpPr/>
          <p:nvPr>
            <p:ph type="pic" sz="quarter" idx="22"/>
          </p:nvPr>
        </p:nvSpPr>
        <p:spPr>
          <a:xfrm>
            <a:off x="15760700" y="863600"/>
            <a:ext cx="7404100" cy="7404100"/>
          </a:xfrm>
          <a:prstGeom prst="rect">
            <a:avLst/>
          </a:prstGeom>
        </p:spPr>
        <p:txBody>
          <a:bodyPr lIns="91439" tIns="45719" rIns="91439" bIns="45719" anchor="t">
            <a:noAutofit/>
          </a:bodyPr>
          <a:lstStyle/>
          <a:p>
            <a:pPr/>
          </a:p>
        </p:txBody>
      </p:sp>
      <p:sp>
        <p:nvSpPr>
          <p:cNvPr id="85" name="Plaża i morze widziane z wydmy trawiastej"/>
          <p:cNvSpPr/>
          <p:nvPr>
            <p:ph type="pic" idx="23"/>
          </p:nvPr>
        </p:nvSpPr>
        <p:spPr>
          <a:xfrm>
            <a:off x="-990600" y="1130300"/>
            <a:ext cx="17202150" cy="11468100"/>
          </a:xfrm>
          <a:prstGeom prst="rect">
            <a:avLst/>
          </a:prstGeom>
        </p:spPr>
        <p:txBody>
          <a:bodyPr lIns="91439" tIns="45719" rIns="91439" bIns="45719" anchor="t">
            <a:noAutofit/>
          </a:bodyPr>
          <a:lstStyle/>
          <a:p>
            <a:pPr/>
          </a:p>
        </p:txBody>
      </p:sp>
      <p:sp>
        <p:nvSpPr>
          <p:cNvPr id="86"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ekst tytułowy"/>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Tekst tytułowy</a:t>
            </a:r>
          </a:p>
        </p:txBody>
      </p:sp>
      <p:sp>
        <p:nvSpPr>
          <p:cNvPr id="3" name="Treść - poziom 1…"/>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Treść - poziom 1</a:t>
            </a:r>
          </a:p>
          <a:p>
            <a:pPr lvl="1"/>
            <a:r>
              <a:t>Treść - poziom 2</a:t>
            </a:r>
          </a:p>
          <a:p>
            <a:pPr lvl="2"/>
            <a:r>
              <a:t>Treść - poziom 3</a:t>
            </a:r>
          </a:p>
          <a:p>
            <a:pPr lvl="3"/>
            <a:r>
              <a:t>Treść - poziom 4</a:t>
            </a:r>
          </a:p>
          <a:p>
            <a:pPr lvl="4"/>
            <a:r>
              <a:t>Treść - poziom 5</a:t>
            </a:r>
          </a:p>
        </p:txBody>
      </p:sp>
      <p:sp>
        <p:nvSpPr>
          <p:cNvPr id="4" name="Numer slajdu"/>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b="0" sz="24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audio" Target="../media/media1.mp3"/><Relationship Id="rId6" Type="http://schemas.microsoft.com/office/2007/relationships/media" Target="../media/media1.mp3"/><Relationship Id="rId7" Type="http://schemas.openxmlformats.org/officeDocument/2006/relationships/image" Target="../media/image3.png"/><Relationship Id="rId8" Type="http://schemas.openxmlformats.org/officeDocument/2006/relationships/audio" Target="../media/media2.mp3"/><Relationship Id="rId9" Type="http://schemas.microsoft.com/office/2007/relationships/media" Target="../media/media2.mp3"/><Relationship Id="rId10" Type="http://schemas.openxmlformats.org/officeDocument/2006/relationships/audio" Target="../media/media3.mp3"/><Relationship Id="rId11" Type="http://schemas.microsoft.com/office/2007/relationships/media" Target="../media/media3.mp3"/><Relationship Id="rId12" Type="http://schemas.openxmlformats.org/officeDocument/2006/relationships/audio" Target="../media/media4.mp3"/><Relationship Id="rId13" Type="http://schemas.microsoft.com/office/2007/relationships/media" Target="../media/media4.mp3"/><Relationship Id="rId14" Type="http://schemas.openxmlformats.org/officeDocument/2006/relationships/audio" Target="../media/media5.mp3"/><Relationship Id="rId15" Type="http://schemas.microsoft.com/office/2007/relationships/media" Target="../media/media5.mp3"/><Relationship Id="rId16" Type="http://schemas.openxmlformats.org/officeDocument/2006/relationships/audio" Target="../media/media6.mp3"/><Relationship Id="rId17" Type="http://schemas.microsoft.com/office/2007/relationships/media" Target="../media/media6.mp3"/></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9" name="Lease-Negotiation-2.jpg" descr="Lease-Negotiation-2.jpg"/>
          <p:cNvPicPr>
            <a:picLocks noChangeAspect="1"/>
          </p:cNvPicPr>
          <p:nvPr/>
        </p:nvPicPr>
        <p:blipFill>
          <a:blip r:embed="rId2">
            <a:extLst/>
          </a:blip>
          <a:srcRect l="8868" t="0" r="13389" b="0"/>
          <a:stretch>
            <a:fillRect/>
          </a:stretch>
        </p:blipFill>
        <p:spPr>
          <a:xfrm>
            <a:off x="-370682" y="-312520"/>
            <a:ext cx="25125203" cy="13735430"/>
          </a:xfrm>
          <a:prstGeom prst="rect">
            <a:avLst/>
          </a:prstGeom>
          <a:ln w="12700">
            <a:miter lim="400000"/>
          </a:ln>
        </p:spPr>
      </p:pic>
      <p:sp>
        <p:nvSpPr>
          <p:cNvPr id="120" name="Techniki i praktyki negocjacyjne"/>
          <p:cNvSpPr txBox="1"/>
          <p:nvPr/>
        </p:nvSpPr>
        <p:spPr>
          <a:xfrm>
            <a:off x="1415285" y="9245266"/>
            <a:ext cx="20209613" cy="15887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2438338">
              <a:defRPr b="0" sz="9800">
                <a:solidFill>
                  <a:srgbClr val="252C50"/>
                </a:solidFill>
                <a:latin typeface="Phosphate Inline"/>
                <a:ea typeface="Phosphate Inline"/>
                <a:cs typeface="Phosphate Inline"/>
                <a:sym typeface="Phosphate Inline"/>
              </a:defRPr>
            </a:lvl1pPr>
          </a:lstStyle>
          <a:p>
            <a:pPr/>
            <a:r>
              <a:t>Techniki i praktyki negocjacyjne</a:t>
            </a:r>
          </a:p>
        </p:txBody>
      </p:sp>
      <p:sp>
        <p:nvSpPr>
          <p:cNvPr id="121"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122"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123" name="Użytkownik (właściciel licencji) ma prawo powielania dowolnych części lub całego  Produktu jedynie w celu osobistego przekazania kopii Produktu uczestnikom zajęć edukacyjnych, które osobiście prowadzi. Dotyczy to także zajęć prowadzonych online"/>
          <p:cNvSpPr txBox="1"/>
          <p:nvPr/>
        </p:nvSpPr>
        <p:spPr>
          <a:xfrm>
            <a:off x="813002" y="11507217"/>
            <a:ext cx="19229832" cy="267085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defRPr sz="2400">
                <a:solidFill>
                  <a:srgbClr val="FF2600"/>
                </a:solidFill>
              </a:defRPr>
            </a:pPr>
            <a:r>
              <a:t>Użytkownik (właściciel licencji) ma prawo powielania dowolnych części lub całego </a:t>
            </a:r>
            <a:br/>
            <a:r>
              <a:t>Produktu jedynie w celu osobistego przekazania kopii Produktu uczestnikom zajęć edukacyjnych, które osobiście prowadzi. Dotyczy to także zajęć prowadzonych online i przekazywania tejże publikacji w formie elektronicznego pliku PDF.                     Niemniej właściciel licencji powinien poinformować uczestników, iż mogą wykorzystywać publikację wyłącznie do własnych celów edukacyjnych (nie mogą jej kopiować, upubliczniać, przekazywać lub odsprzedawać dalej, osobom trzecim). </a:t>
            </a:r>
            <a:br/>
          </a:p>
        </p:txBody>
      </p:sp>
      <p:pic>
        <p:nvPicPr>
          <p:cNvPr id="124" name="Zrzut ekranu 2020-10-30 o 08.21.41.png" descr="Zrzut ekranu 2020-10-30 o 08.21.41.png"/>
          <p:cNvPicPr>
            <a:picLocks noChangeAspect="1"/>
          </p:cNvPicPr>
          <p:nvPr/>
        </p:nvPicPr>
        <p:blipFill>
          <a:blip r:embed="rId4">
            <a:extLst/>
          </a:blip>
          <a:stretch>
            <a:fillRect/>
          </a:stretch>
        </p:blipFill>
        <p:spPr>
          <a:xfrm>
            <a:off x="21231156" y="370628"/>
            <a:ext cx="2656860" cy="3834643"/>
          </a:xfrm>
          <a:prstGeom prst="rect">
            <a:avLst/>
          </a:prstGeom>
          <a:ln w="12700">
            <a:miter lim="400000"/>
          </a:ln>
        </p:spPr>
      </p:pic>
      <p:sp>
        <p:nvSpPr>
          <p:cNvPr id="125" name="CZ. v- Techniki NA ZAKOŃCZENIE"/>
          <p:cNvSpPr txBox="1"/>
          <p:nvPr/>
        </p:nvSpPr>
        <p:spPr>
          <a:xfrm>
            <a:off x="6664805" y="10636443"/>
            <a:ext cx="9710573" cy="9067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2438338">
              <a:defRPr b="0" sz="5200">
                <a:solidFill>
                  <a:srgbClr val="306FBA"/>
                </a:solidFill>
                <a:latin typeface="Phosphate Inline"/>
                <a:ea typeface="Phosphate Inline"/>
                <a:cs typeface="Phosphate Inline"/>
                <a:sym typeface="Phosphate Inline"/>
              </a:defRPr>
            </a:lvl1pPr>
          </a:lstStyle>
          <a:p>
            <a:pPr/>
            <a:r>
              <a:t>CZ. v- Techniki NA ZAKOŃCZENIE</a:t>
            </a:r>
          </a:p>
        </p:txBody>
      </p:sp>
      <p:sp>
        <p:nvSpPr>
          <p:cNvPr id="126" name="Koło"/>
          <p:cNvSpPr/>
          <p:nvPr/>
        </p:nvSpPr>
        <p:spPr>
          <a:xfrm>
            <a:off x="21924585" y="1347706"/>
            <a:ext cx="1270001" cy="1270001"/>
          </a:xfrm>
          <a:prstGeom prst="ellipse">
            <a:avLst/>
          </a:prstGeom>
          <a:solidFill>
            <a:schemeClr val="accent1"/>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27" name="5"/>
          <p:cNvSpPr txBox="1"/>
          <p:nvPr/>
        </p:nvSpPr>
        <p:spPr>
          <a:xfrm>
            <a:off x="22294130" y="1479224"/>
            <a:ext cx="530912" cy="10069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900"/>
            </a:lvl1pPr>
          </a:lstStyle>
          <a:p>
            <a:pPr/>
            <a:r>
              <a:t>5</a:t>
            </a:r>
          </a:p>
        </p:txBody>
      </p:sp>
      <p:sp>
        <p:nvSpPr>
          <p:cNvPr id="128" name="WYŻSZA SZKOŁA EDUKACJA W SPORCIE"/>
          <p:cNvSpPr txBox="1"/>
          <p:nvPr/>
        </p:nvSpPr>
        <p:spPr>
          <a:xfrm>
            <a:off x="1081540" y="450786"/>
            <a:ext cx="5308165" cy="4802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algn="l" defTabSz="457200">
              <a:defRPr b="0" sz="2200">
                <a:solidFill>
                  <a:srgbClr val="FFFFFF"/>
                </a:solidFill>
                <a:latin typeface="Phosphate Inline"/>
                <a:ea typeface="Phosphate Inline"/>
                <a:cs typeface="Phosphate Inline"/>
                <a:sym typeface="Phosphate Inline"/>
              </a:defRPr>
            </a:lvl1pPr>
          </a:lstStyle>
          <a:p>
            <a:pPr/>
            <a:r>
              <a:t>WYŻSZA SZKOŁA EDUKACJA W SPORCIE</a:t>
            </a:r>
          </a:p>
        </p:txBody>
      </p:sp>
      <p:sp>
        <p:nvSpPr>
          <p:cNvPr id="129" name="WORKBOOK EWS"/>
          <p:cNvSpPr txBox="1"/>
          <p:nvPr/>
        </p:nvSpPr>
        <p:spPr>
          <a:xfrm rot="5400000">
            <a:off x="13688032" y="5817575"/>
            <a:ext cx="12983610" cy="20808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algn="l" defTabSz="457200">
              <a:defRPr b="0" sz="8000">
                <a:solidFill>
                  <a:srgbClr val="FFFFFF"/>
                </a:solidFill>
                <a:latin typeface="Phosphate Inline"/>
                <a:ea typeface="Phosphate Inline"/>
                <a:cs typeface="Phosphate Inline"/>
                <a:sym typeface="Phosphate Inline"/>
              </a:defRPr>
            </a:lvl1pPr>
          </a:lstStyle>
          <a:p>
            <a:pPr/>
            <a:r>
              <a:t>WORKBOOK EWS </a:t>
            </a:r>
          </a:p>
        </p:txBody>
      </p:sp>
      <p:pic>
        <p:nvPicPr>
          <p:cNvPr id="130" name="-Opracowanie-Profesor-WSEWS-Ma1658778858.mp3" descr="-Opracowanie-Profesor-WSEWS-Ma1658778858.mp3"/>
          <p:cNvPicPr>
            <a:picLocks noChangeAspect="0"/>
          </p:cNvPicPr>
          <p:nvPr>
            <a:audioFile r:link="rId5"/>
            <p:extLst>
              <p:ext uri="{DAA4B4D4-6D71-4841-9C94-3DE7FCFB9230}">
                <p14:media xmlns:p14="http://schemas.microsoft.com/office/powerpoint/2010/main" r:embed="rId6"/>
              </p:ext>
            </p:extLst>
          </p:nvPr>
        </p:nvPicPr>
        <p:blipFill>
          <a:blip r:embed="rId7">
            <a:extLst/>
          </a:blip>
          <a:stretch>
            <a:fillRect/>
          </a:stretch>
        </p:blipFill>
        <p:spPr>
          <a:xfrm>
            <a:off x="-2274337" y="-5238008"/>
            <a:ext cx="571501" cy="571501"/>
          </a:xfrm>
          <a:prstGeom prst="rect">
            <a:avLst/>
          </a:prstGeom>
          <a:ln w="12700">
            <a:miter lim="400000"/>
          </a:ln>
        </p:spPr>
      </p:pic>
      <p:pic>
        <p:nvPicPr>
          <p:cNvPr id="131" name="-Techniki-i-praktyki-negocjacy1658779010.mp3" descr="-Techniki-i-praktyki-negocjacy1658779010.mp3"/>
          <p:cNvPicPr>
            <a:picLocks noChangeAspect="0"/>
          </p:cNvPicPr>
          <p:nvPr>
            <a:audioFile r:link="rId8"/>
            <p:extLst>
              <p:ext uri="{DAA4B4D4-6D71-4841-9C94-3DE7FCFB9230}">
                <p14:media xmlns:p14="http://schemas.microsoft.com/office/powerpoint/2010/main" r:embed="rId9"/>
              </p:ext>
            </p:extLst>
          </p:nvPr>
        </p:nvPicPr>
        <p:blipFill>
          <a:blip r:embed="rId7">
            <a:extLst/>
          </a:blip>
          <a:stretch>
            <a:fillRect/>
          </a:stretch>
        </p:blipFill>
        <p:spPr>
          <a:xfrm>
            <a:off x="-9651997" y="-5465255"/>
            <a:ext cx="571501" cy="571501"/>
          </a:xfrm>
          <a:prstGeom prst="rect">
            <a:avLst/>
          </a:prstGeom>
          <a:ln w="12700">
            <a:miter lim="400000"/>
          </a:ln>
        </p:spPr>
      </p:pic>
      <p:pic>
        <p:nvPicPr>
          <p:cNvPr id="132" name="Audiobuk ten jest fragmentem.mp3" descr="Audiobuk ten jest fragmentem.mp3"/>
          <p:cNvPicPr>
            <a:picLocks noChangeAspect="0"/>
          </p:cNvPicPr>
          <p:nvPr>
            <a:audioFile r:link="rId10"/>
            <p:extLst>
              <p:ext uri="{DAA4B4D4-6D71-4841-9C94-3DE7FCFB9230}">
                <p14:media xmlns:p14="http://schemas.microsoft.com/office/powerpoint/2010/main" r:embed="rId11"/>
              </p:ext>
            </p:extLst>
          </p:nvPr>
        </p:nvPicPr>
        <p:blipFill>
          <a:blip r:embed="rId7">
            <a:extLst/>
          </a:blip>
          <a:stretch>
            <a:fillRect/>
          </a:stretch>
        </p:blipFill>
        <p:spPr>
          <a:xfrm>
            <a:off x="1199749" y="-5412219"/>
            <a:ext cx="571501" cy="571501"/>
          </a:xfrm>
          <a:prstGeom prst="rect">
            <a:avLst/>
          </a:prstGeom>
          <a:ln w="12700">
            <a:miter lim="400000"/>
          </a:ln>
        </p:spPr>
      </p:pic>
      <p:pic>
        <p:nvPicPr>
          <p:cNvPr id="133" name="Wszelkie-prawa-zastrzeżone-ża1660285617.mp3" descr="Wszelkie-prawa-zastrzeżone-ża1660285617.mp3"/>
          <p:cNvPicPr>
            <a:picLocks noChangeAspect="0"/>
          </p:cNvPicPr>
          <p:nvPr>
            <a:audioFile r:link="rId12"/>
            <p:extLst>
              <p:ext uri="{DAA4B4D4-6D71-4841-9C94-3DE7FCFB9230}">
                <p14:media xmlns:p14="http://schemas.microsoft.com/office/powerpoint/2010/main" r:embed="rId13"/>
              </p:ext>
            </p:extLst>
          </p:nvPr>
        </p:nvPicPr>
        <p:blipFill>
          <a:blip r:embed="rId7">
            <a:extLst/>
          </a:blip>
          <a:stretch>
            <a:fillRect/>
          </a:stretch>
        </p:blipFill>
        <p:spPr>
          <a:xfrm>
            <a:off x="6442625" y="-5412219"/>
            <a:ext cx="571501" cy="571501"/>
          </a:xfrm>
          <a:prstGeom prst="rect">
            <a:avLst/>
          </a:prstGeom>
          <a:ln w="12700">
            <a:miter lim="400000"/>
          </a:ln>
        </p:spPr>
      </p:pic>
      <p:pic>
        <p:nvPicPr>
          <p:cNvPr id="134" name="All-rights-reserved-no-1660003569.mp3" descr="All-rights-reserved-no-1660003569.mp3"/>
          <p:cNvPicPr>
            <a:picLocks noChangeAspect="0"/>
          </p:cNvPicPr>
          <p:nvPr>
            <a:audioFile r:link="rId14"/>
            <p:extLst>
              <p:ext uri="{DAA4B4D4-6D71-4841-9C94-3DE7FCFB9230}">
                <p14:media xmlns:p14="http://schemas.microsoft.com/office/powerpoint/2010/main" r:embed="rId15"/>
              </p:ext>
            </p:extLst>
          </p:nvPr>
        </p:nvPicPr>
        <p:blipFill>
          <a:blip r:embed="rId7">
            <a:extLst/>
          </a:blip>
          <a:stretch>
            <a:fillRect/>
          </a:stretch>
        </p:blipFill>
        <p:spPr>
          <a:xfrm>
            <a:off x="12367273" y="-5336493"/>
            <a:ext cx="571501" cy="571501"/>
          </a:xfrm>
          <a:prstGeom prst="rect">
            <a:avLst/>
          </a:prstGeom>
          <a:ln w="12700">
            <a:miter lim="400000"/>
          </a:ln>
        </p:spPr>
      </p:pic>
      <p:pic>
        <p:nvPicPr>
          <p:cNvPr id="135" name="Część-piątaTechniki-na-zakończ1701600784.mp3" descr="Część-piątaTechniki-na-zakończ1701600784.mp3"/>
          <p:cNvPicPr>
            <a:picLocks noChangeAspect="0"/>
          </p:cNvPicPr>
          <p:nvPr>
            <a:audioFile r:link="rId16"/>
            <p:extLst>
              <p:ext uri="{DAA4B4D4-6D71-4841-9C94-3DE7FCFB9230}">
                <p14:media xmlns:p14="http://schemas.microsoft.com/office/powerpoint/2010/main" r:embed="rId17"/>
              </p:ext>
            </p:extLst>
          </p:nvPr>
        </p:nvPicPr>
        <p:blipFill>
          <a:blip r:embed="rId7">
            <a:extLst/>
          </a:blip>
          <a:stretch>
            <a:fillRect/>
          </a:stretch>
        </p:blipFill>
        <p:spPr>
          <a:xfrm>
            <a:off x="-5886689" y="-5251294"/>
            <a:ext cx="571501" cy="571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2759" fill="hold"/>
                                        <p:tgtEl>
                                          <p:spTgt spid="131"/>
                                        </p:tgtEl>
                                      </p:cBhvr>
                                    </p:cmd>
                                  </p:childTnLst>
                                </p:cTn>
                              </p:par>
                            </p:childTnLst>
                          </p:cTn>
                        </p:par>
                      </p:childTnLst>
                    </p:cTn>
                  </p:par>
                  <p:par>
                    <p:cTn id="7" fill="hold">
                      <p:stCondLst>
                        <p:cond delay="indefinite"/>
                      </p:stCondLst>
                      <p:childTnLst>
                        <p:par>
                          <p:cTn id="8" fill="hold">
                            <p:stCondLst>
                              <p:cond delay="0"/>
                            </p:stCondLst>
                            <p:childTnLst>
                              <p:par>
                                <p:cTn id="9" presetClass="mediacall" nodeType="clickEffect" presetSubtype="0" presetID="1" grpId="2" fill="hold">
                                  <p:stCondLst>
                                    <p:cond delay="0"/>
                                  </p:stCondLst>
                                  <p:childTnLst>
                                    <p:cmd type="call" cmd="playFrom(0.0)">
                                      <p:cBhvr>
                                        <p:cTn id="10" dur="3839" fill="hold"/>
                                        <p:tgtEl>
                                          <p:spTgt spid="135"/>
                                        </p:tgtEl>
                                      </p:cBhvr>
                                    </p:cmd>
                                  </p:childTnLst>
                                </p:cTn>
                              </p:par>
                            </p:childTnLst>
                          </p:cTn>
                        </p:par>
                      </p:childTnLst>
                    </p:cTn>
                  </p:par>
                  <p:par>
                    <p:cTn id="11" fill="hold">
                      <p:stCondLst>
                        <p:cond delay="indefinite"/>
                      </p:stCondLst>
                      <p:childTnLst>
                        <p:par>
                          <p:cTn id="12" fill="hold">
                            <p:stCondLst>
                              <p:cond delay="0"/>
                            </p:stCondLst>
                            <p:childTnLst>
                              <p:par>
                                <p:cTn id="13" presetClass="mediacall" nodeType="clickEffect" presetSubtype="0" presetID="1" grpId="3" fill="hold">
                                  <p:stCondLst>
                                    <p:cond delay="0"/>
                                  </p:stCondLst>
                                  <p:childTnLst>
                                    <p:cmd type="call" cmd="playFrom(0.0)">
                                      <p:cBhvr>
                                        <p:cTn id="14" dur="12600" fill="hold"/>
                                        <p:tgtEl>
                                          <p:spTgt spid="130"/>
                                        </p:tgtEl>
                                      </p:cBhvr>
                                    </p:cmd>
                                  </p:childTnLst>
                                </p:cTn>
                              </p:par>
                            </p:childTnLst>
                          </p:cTn>
                        </p:par>
                      </p:childTnLst>
                    </p:cTn>
                  </p:par>
                  <p:par>
                    <p:cTn id="15" fill="hold">
                      <p:stCondLst>
                        <p:cond delay="indefinite"/>
                      </p:stCondLst>
                      <p:childTnLst>
                        <p:par>
                          <p:cTn id="16" fill="hold">
                            <p:stCondLst>
                              <p:cond delay="0"/>
                            </p:stCondLst>
                            <p:childTnLst>
                              <p:par>
                                <p:cTn id="17" presetClass="mediacall" nodeType="clickEffect" presetSubtype="0" presetID="1" grpId="4" fill="hold">
                                  <p:stCondLst>
                                    <p:cond delay="0"/>
                                  </p:stCondLst>
                                  <p:childTnLst>
                                    <p:cmd type="call" cmd="playFrom(0.0)">
                                      <p:cBhvr>
                                        <p:cTn id="18" dur="4559" fill="hold"/>
                                        <p:tgtEl>
                                          <p:spTgt spid="132"/>
                                        </p:tgtEl>
                                      </p:cBhvr>
                                    </p:cmd>
                                  </p:childTnLst>
                                </p:cTn>
                              </p:par>
                            </p:childTnLst>
                          </p:cTn>
                        </p:par>
                      </p:childTnLst>
                    </p:cTn>
                  </p:par>
                  <p:par>
                    <p:cTn id="19" fill="hold">
                      <p:stCondLst>
                        <p:cond delay="indefinite"/>
                      </p:stCondLst>
                      <p:childTnLst>
                        <p:par>
                          <p:cTn id="20" fill="hold">
                            <p:stCondLst>
                              <p:cond delay="0"/>
                            </p:stCondLst>
                            <p:childTnLst>
                              <p:par>
                                <p:cTn id="21" presetClass="mediacall" nodeType="clickEffect" presetSubtype="0" presetID="1" grpId="5" fill="hold">
                                  <p:stCondLst>
                                    <p:cond delay="0"/>
                                  </p:stCondLst>
                                  <p:childTnLst>
                                    <p:cmd type="call" cmd="playFrom(0.0)">
                                      <p:cBhvr>
                                        <p:cTn id="22" dur="9095" fill="hold"/>
                                        <p:tgtEl>
                                          <p:spTgt spid="133"/>
                                        </p:tgtEl>
                                      </p:cBhvr>
                                    </p:cmd>
                                  </p:childTnLst>
                                </p:cTn>
                              </p:par>
                            </p:childTnLst>
                          </p:cTn>
                        </p:par>
                      </p:childTnLst>
                    </p:cTn>
                  </p:par>
                  <p:par>
                    <p:cTn id="23" fill="hold">
                      <p:stCondLst>
                        <p:cond delay="indefinite"/>
                      </p:stCondLst>
                      <p:childTnLst>
                        <p:par>
                          <p:cTn id="24" fill="hold">
                            <p:stCondLst>
                              <p:cond delay="0"/>
                            </p:stCondLst>
                            <p:childTnLst>
                              <p:par>
                                <p:cTn id="25" presetClass="mediacall" nodeType="clickEffect" presetSubtype="0" presetID="1" grpId="6" fill="hold">
                                  <p:stCondLst>
                                    <p:cond delay="0"/>
                                  </p:stCondLst>
                                  <p:childTnLst>
                                    <p:cmd type="call" cmd="playFrom(0.0)">
                                      <p:cBhvr>
                                        <p:cTn id="26" dur="8447" fill="hold"/>
                                        <p:tgtEl>
                                          <p:spTgt spid="134"/>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27" fill="hold" display="0">
                  <p:stCondLst>
                    <p:cond delay="indefinite"/>
                  </p:stCondLst>
                </p:cTn>
                <p:tgtEl>
                  <p:spTgt spid="130"/>
                </p:tgtEl>
              </p:cMediaNode>
            </p:audio>
            <p:audio isNarration="0">
              <p:cMediaNode mute="0" showWhenStopped="0" numSld="1" vol="100000">
                <p:cTn id="28" fill="hold" display="0">
                  <p:stCondLst>
                    <p:cond delay="indefinite"/>
                  </p:stCondLst>
                </p:cTn>
                <p:tgtEl>
                  <p:spTgt spid="131"/>
                </p:tgtEl>
              </p:cMediaNode>
            </p:audio>
            <p:audio isNarration="0">
              <p:cMediaNode mute="0" showWhenStopped="0" numSld="1" vol="100000">
                <p:cTn id="29" fill="hold" display="0">
                  <p:stCondLst>
                    <p:cond delay="indefinite"/>
                  </p:stCondLst>
                </p:cTn>
                <p:tgtEl>
                  <p:spTgt spid="132"/>
                </p:tgtEl>
              </p:cMediaNode>
            </p:audio>
            <p:audio isNarration="0">
              <p:cMediaNode mute="0" showWhenStopped="0" numSld="1" vol="100000">
                <p:cTn id="30" fill="hold" display="0">
                  <p:stCondLst>
                    <p:cond delay="indefinite"/>
                  </p:stCondLst>
                </p:cTn>
                <p:tgtEl>
                  <p:spTgt spid="133"/>
                </p:tgtEl>
              </p:cMediaNode>
            </p:audio>
            <p:audio isNarration="0">
              <p:cMediaNode mute="0" showWhenStopped="0" numSld="1" vol="100000">
                <p:cTn id="31" fill="hold" display="0">
                  <p:stCondLst>
                    <p:cond delay="indefinite"/>
                  </p:stCondLst>
                </p:cTn>
                <p:tgtEl>
                  <p:spTgt spid="134"/>
                </p:tgtEl>
              </p:cMediaNode>
            </p:audio>
            <p:audio isNarration="0">
              <p:cMediaNode mute="0" showWhenStopped="0" numSld="1" vol="100000">
                <p:cTn id="32" fill="hold" display="0">
                  <p:stCondLst>
                    <p:cond delay="indefinite"/>
                  </p:stCondLst>
                </p:cTn>
                <p:tgtEl>
                  <p:spTgt spid="13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1"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202"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203"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204" name="Krakowski targ"/>
          <p:cNvSpPr txBox="1"/>
          <p:nvPr/>
        </p:nvSpPr>
        <p:spPr>
          <a:xfrm>
            <a:off x="3970667" y="507865"/>
            <a:ext cx="10455911" cy="16255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2438338">
              <a:defRPr b="0" sz="10000">
                <a:solidFill>
                  <a:srgbClr val="0433FF"/>
                </a:solidFill>
                <a:latin typeface="Phosphate Inline"/>
                <a:ea typeface="Phosphate Inline"/>
                <a:cs typeface="Phosphate Inline"/>
                <a:sym typeface="Phosphate Inline"/>
              </a:defRPr>
            </a:lvl1pPr>
          </a:lstStyle>
          <a:p>
            <a:pPr/>
            <a:r>
              <a:t>Krakowski targ </a:t>
            </a:r>
          </a:p>
        </p:txBody>
      </p:sp>
      <p:pic>
        <p:nvPicPr>
          <p:cNvPr id="205"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sp>
        <p:nvSpPr>
          <p:cNvPr id="206" name="Czasem, gdy negocjacje utkną w martwym punkcie, możesz usłyszeć propozycję drugiej strony:…"/>
          <p:cNvSpPr txBox="1"/>
          <p:nvPr/>
        </p:nvSpPr>
        <p:spPr>
          <a:xfrm>
            <a:off x="632426" y="2131062"/>
            <a:ext cx="23119147" cy="94538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20000"/>
              </a:lnSpc>
              <a:defRPr b="0" sz="5000">
                <a:solidFill>
                  <a:srgbClr val="5E5E5E"/>
                </a:solidFill>
                <a:latin typeface="Phosphate Inline"/>
                <a:ea typeface="Phosphate Inline"/>
                <a:cs typeface="Phosphate Inline"/>
                <a:sym typeface="Phosphate Inline"/>
              </a:defRPr>
            </a:pPr>
            <a:r>
              <a:t>Czasem, gdy negocjacje utkną w martwym punkcie, możesz usłyszeć propozycję drugiej strony: </a:t>
            </a:r>
          </a:p>
          <a:p>
            <a:pPr defTabSz="2438338">
              <a:lnSpc>
                <a:spcPct val="120000"/>
              </a:lnSpc>
              <a:defRPr b="0" sz="5000">
                <a:solidFill>
                  <a:srgbClr val="5E5E5E"/>
                </a:solidFill>
                <a:latin typeface="Phosphate Inline"/>
                <a:ea typeface="Phosphate Inline"/>
                <a:cs typeface="Phosphate Inline"/>
                <a:sym typeface="Phosphate Inline"/>
              </a:defRPr>
            </a:pPr>
          </a:p>
          <a:p>
            <a:pPr defTabSz="2438338">
              <a:lnSpc>
                <a:spcPct val="120000"/>
              </a:lnSpc>
              <a:defRPr b="0" sz="5000">
                <a:solidFill>
                  <a:srgbClr val="FF2600"/>
                </a:solidFill>
                <a:latin typeface="Phosphate Inline"/>
                <a:ea typeface="Phosphate Inline"/>
                <a:cs typeface="Phosphate Inline"/>
                <a:sym typeface="Phosphate Inline"/>
              </a:defRPr>
            </a:pPr>
            <a:r>
              <a:t>− No to po połowie, ja zejdę 50, Pan zejdzie 50 i się dogadaliśmy. </a:t>
            </a:r>
          </a:p>
          <a:p>
            <a:pPr defTabSz="2438338">
              <a:lnSpc>
                <a:spcPct val="120000"/>
              </a:lnSpc>
              <a:defRPr b="0" sz="5000">
                <a:solidFill>
                  <a:srgbClr val="5E5E5E"/>
                </a:solidFill>
                <a:latin typeface="Phosphate Inline"/>
                <a:ea typeface="Phosphate Inline"/>
                <a:cs typeface="Phosphate Inline"/>
                <a:sym typeface="Phosphate Inline"/>
              </a:defRPr>
            </a:pPr>
          </a:p>
          <a:p>
            <a:pPr defTabSz="2438338">
              <a:lnSpc>
                <a:spcPct val="120000"/>
              </a:lnSpc>
              <a:defRPr b="0" sz="5000">
                <a:solidFill>
                  <a:srgbClr val="5E5E5E"/>
                </a:solidFill>
                <a:latin typeface="Phosphate Inline"/>
                <a:ea typeface="Phosphate Inline"/>
                <a:cs typeface="Phosphate Inline"/>
                <a:sym typeface="Phosphate Inline"/>
              </a:defRPr>
            </a:pPr>
            <a:r>
              <a:t>Jeśli masz przyjazne zamiary wobec rozmówcy, możesz poczuć dyskomfort w związku z taką sytuacją. W końcu chcesz osiągnąć porozumienie, ale nie w ten sposób. Pamiętaj jednak, że „krakowski targ” to nie negocjacje. Odwołaj się do swoich celów negocjacyjnych. </a:t>
            </a:r>
          </a:p>
        </p:txBody>
      </p:sp>
      <p:pic>
        <p:nvPicPr>
          <p:cNvPr id="207" name="Zrzut ekranu 2023-06-24 o 11.36.54.png" descr="Zrzut ekranu 2023-06-24 o 11.36.54.png"/>
          <p:cNvPicPr>
            <a:picLocks noChangeAspect="1"/>
          </p:cNvPicPr>
          <p:nvPr/>
        </p:nvPicPr>
        <p:blipFill>
          <a:blip r:embed="rId5">
            <a:extLst/>
          </a:blip>
          <a:stretch>
            <a:fillRect/>
          </a:stretch>
        </p:blipFill>
        <p:spPr>
          <a:xfrm>
            <a:off x="434707" y="10829374"/>
            <a:ext cx="1877023" cy="2692509"/>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06"/>
                                        </p:tgtEl>
                                        <p:attrNameLst>
                                          <p:attrName>style.visibility</p:attrName>
                                        </p:attrNameLst>
                                      </p:cBhvr>
                                      <p:to>
                                        <p:strVal val="visible"/>
                                      </p:to>
                                    </p:set>
                                    <p:animEffect filter="fade" transition="in">
                                      <p:cBhvr>
                                        <p:cTn id="7" dur="1000"/>
                                        <p:tgtEl>
                                          <p:spTgt spid="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6"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9"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210"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211"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212" name="Fakty dokonane"/>
          <p:cNvSpPr txBox="1"/>
          <p:nvPr/>
        </p:nvSpPr>
        <p:spPr>
          <a:xfrm>
            <a:off x="3947807" y="507865"/>
            <a:ext cx="11818214" cy="16255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10000">
                <a:solidFill>
                  <a:srgbClr val="0433FF"/>
                </a:solidFill>
                <a:latin typeface="Phosphate Inline"/>
                <a:ea typeface="Phosphate Inline"/>
                <a:cs typeface="Phosphate Inline"/>
                <a:sym typeface="Phosphate Inline"/>
              </a:defRPr>
            </a:lvl1pPr>
          </a:lstStyle>
          <a:p>
            <a:pPr/>
            <a:r>
              <a:t>Fakty dokonane </a:t>
            </a:r>
          </a:p>
        </p:txBody>
      </p:sp>
      <p:pic>
        <p:nvPicPr>
          <p:cNvPr id="213"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sp>
        <p:nvSpPr>
          <p:cNvPr id="214" name="Technika ta polega na wprowadzeniu zmian w porozumieniu,…"/>
          <p:cNvSpPr txBox="1"/>
          <p:nvPr/>
        </p:nvSpPr>
        <p:spPr>
          <a:xfrm>
            <a:off x="1075531" y="2808330"/>
            <a:ext cx="23119146" cy="1040764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20000"/>
              </a:lnSpc>
              <a:defRPr b="0" sz="5000">
                <a:solidFill>
                  <a:srgbClr val="5E5E5E"/>
                </a:solidFill>
                <a:latin typeface="Phosphate Inline"/>
                <a:ea typeface="Phosphate Inline"/>
                <a:cs typeface="Phosphate Inline"/>
                <a:sym typeface="Phosphate Inline"/>
              </a:defRPr>
            </a:pPr>
            <a:r>
              <a:t>Technika ta polega na wprowadzeniu zmian w porozumieniu, </a:t>
            </a:r>
          </a:p>
          <a:p>
            <a:pPr defTabSz="2438338">
              <a:lnSpc>
                <a:spcPct val="120000"/>
              </a:lnSpc>
              <a:defRPr b="0" sz="5000">
                <a:solidFill>
                  <a:srgbClr val="5E5E5E"/>
                </a:solidFill>
                <a:latin typeface="Phosphate Inline"/>
                <a:ea typeface="Phosphate Inline"/>
                <a:cs typeface="Phosphate Inline"/>
                <a:sym typeface="Phosphate Inline"/>
              </a:defRPr>
            </a:pPr>
            <a:r>
              <a:t>np. w spisanym już kontrakcie, bez uzgadniania tego z drugą stroną. </a:t>
            </a:r>
          </a:p>
          <a:p>
            <a:pPr defTabSz="2438338">
              <a:lnSpc>
                <a:spcPct val="120000"/>
              </a:lnSpc>
              <a:defRPr b="0" sz="5000">
                <a:solidFill>
                  <a:srgbClr val="5E5E5E"/>
                </a:solidFill>
                <a:latin typeface="Phosphate Inline"/>
                <a:ea typeface="Phosphate Inline"/>
                <a:cs typeface="Phosphate Inline"/>
                <a:sym typeface="Phosphate Inline"/>
              </a:defRPr>
            </a:pPr>
            <a:r>
              <a:t>W tym wariancie technika ta stosowana jest najczęściej, gdy przeciwnej stronie zależy na czasie. Stosujący tę technikę wie o tym i liczy na to, że zmiana nie zostanie wykryta lub druga strona nie będzie już miała czasu na sprostowanie. Dlatego też idealnym momentem jest końcówka negocjacji lub dzień podpisania kontraktu. </a:t>
            </a:r>
          </a:p>
          <a:p>
            <a:pPr defTabSz="2438338">
              <a:lnSpc>
                <a:spcPct val="120000"/>
              </a:lnSpc>
              <a:defRPr b="0" sz="5000">
                <a:solidFill>
                  <a:srgbClr val="0433FF"/>
                </a:solidFill>
                <a:latin typeface="Phosphate Inline"/>
                <a:ea typeface="Phosphate Inline"/>
                <a:cs typeface="Phosphate Inline"/>
                <a:sym typeface="Phosphate Inline"/>
              </a:defRPr>
            </a:pPr>
            <a:r>
              <a:t>nie możesz podpisywać dokumentów, których nie znasz w całości </a:t>
            </a:r>
          </a:p>
          <a:p>
            <a:pPr defTabSz="2438338">
              <a:lnSpc>
                <a:spcPct val="120000"/>
              </a:lnSpc>
              <a:defRPr b="0" sz="5000">
                <a:solidFill>
                  <a:srgbClr val="0433FF"/>
                </a:solidFill>
                <a:latin typeface="Phosphate Inline"/>
                <a:ea typeface="Phosphate Inline"/>
                <a:cs typeface="Phosphate Inline"/>
                <a:sym typeface="Phosphate Inline"/>
              </a:defRPr>
            </a:pPr>
            <a:r>
              <a:t>lub których nawet tylko w części nie rozumiesz. </a:t>
            </a:r>
          </a:p>
          <a:p>
            <a:pPr defTabSz="2438338">
              <a:lnSpc>
                <a:spcPct val="120000"/>
              </a:lnSpc>
              <a:defRPr b="0" sz="5000">
                <a:solidFill>
                  <a:srgbClr val="5E5E5E"/>
                </a:solidFill>
                <a:latin typeface="Phosphate Inline"/>
                <a:ea typeface="Phosphate Inline"/>
                <a:cs typeface="Phosphate Inline"/>
                <a:sym typeface="Phosphate Inline"/>
              </a:defRPr>
            </a:pPr>
          </a:p>
        </p:txBody>
      </p:sp>
      <p:pic>
        <p:nvPicPr>
          <p:cNvPr id="215" name="Zrzut ekranu 2023-06-24 o 11.36.54.png" descr="Zrzut ekranu 2023-06-24 o 11.36.54.png"/>
          <p:cNvPicPr>
            <a:picLocks noChangeAspect="1"/>
          </p:cNvPicPr>
          <p:nvPr/>
        </p:nvPicPr>
        <p:blipFill>
          <a:blip r:embed="rId5">
            <a:extLst/>
          </a:blip>
          <a:stretch>
            <a:fillRect/>
          </a:stretch>
        </p:blipFill>
        <p:spPr>
          <a:xfrm>
            <a:off x="434707" y="10557564"/>
            <a:ext cx="2066510" cy="2964319"/>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14"/>
                                        </p:tgtEl>
                                        <p:attrNameLst>
                                          <p:attrName>style.visibility</p:attrName>
                                        </p:attrNameLst>
                                      </p:cBhvr>
                                      <p:to>
                                        <p:strVal val="visible"/>
                                      </p:to>
                                    </p:set>
                                    <p:animEffect filter="fade" transition="in">
                                      <p:cBhvr>
                                        <p:cTn id="7" dur="10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4"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7" name="Lease-Negotiation-2.jpg" descr="Lease-Negotiation-2.jpg"/>
          <p:cNvPicPr>
            <a:picLocks noChangeAspect="1"/>
          </p:cNvPicPr>
          <p:nvPr/>
        </p:nvPicPr>
        <p:blipFill>
          <a:blip r:embed="rId2">
            <a:extLst/>
          </a:blip>
          <a:srcRect l="8868" t="0" r="13389" b="0"/>
          <a:stretch>
            <a:fillRect/>
          </a:stretch>
        </p:blipFill>
        <p:spPr>
          <a:xfrm>
            <a:off x="-278638" y="-9715"/>
            <a:ext cx="25125203" cy="13735430"/>
          </a:xfrm>
          <a:prstGeom prst="rect">
            <a:avLst/>
          </a:prstGeom>
          <a:ln w="12700">
            <a:miter lim="400000"/>
          </a:ln>
        </p:spPr>
      </p:pic>
      <p:sp>
        <p:nvSpPr>
          <p:cNvPr id="218" name="Techniki i praktyki negocjacyjne"/>
          <p:cNvSpPr txBox="1"/>
          <p:nvPr/>
        </p:nvSpPr>
        <p:spPr>
          <a:xfrm>
            <a:off x="1415285" y="9245266"/>
            <a:ext cx="20209613" cy="15887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2438338">
              <a:defRPr b="0" sz="9800">
                <a:solidFill>
                  <a:srgbClr val="252C50"/>
                </a:solidFill>
                <a:latin typeface="Phosphate Inline"/>
                <a:ea typeface="Phosphate Inline"/>
                <a:cs typeface="Phosphate Inline"/>
                <a:sym typeface="Phosphate Inline"/>
              </a:defRPr>
            </a:lvl1pPr>
          </a:lstStyle>
          <a:p>
            <a:pPr/>
            <a:r>
              <a:t>Techniki i praktyki negocjacyjne</a:t>
            </a:r>
          </a:p>
        </p:txBody>
      </p:sp>
      <p:sp>
        <p:nvSpPr>
          <p:cNvPr id="219"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220"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221" name="Użytkownik (właściciel licencji) ma prawo powielania dowolnych części lub całego  Produktu jedynie w celu osobistego przekazania kopii Produktu uczestnikom zajęć edukacyjnych, które osobiście prowadzi. Dotyczy to także zajęć prowadzonych online"/>
          <p:cNvSpPr txBox="1"/>
          <p:nvPr/>
        </p:nvSpPr>
        <p:spPr>
          <a:xfrm>
            <a:off x="813002" y="11507217"/>
            <a:ext cx="19229832" cy="267085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defRPr sz="2400">
                <a:solidFill>
                  <a:srgbClr val="FF2600"/>
                </a:solidFill>
              </a:defRPr>
            </a:pPr>
            <a:r>
              <a:t>Użytkownik (właściciel licencji) ma prawo powielania dowolnych części lub całego </a:t>
            </a:r>
            <a:br/>
            <a:r>
              <a:t>Produktu jedynie w celu osobistego przekazania kopii Produktu uczestnikom zajęć edukacyjnych, które osobiście prowadzi. Dotyczy to także zajęć prowadzonych online i przekazywania tejże publikacji w formie elektronicznego pliku PDF.                     Niemniej właściciel licencji powinien poinformować uczestników, iż mogą wykorzystywać publikację wyłącznie do własnych celów edukacyjnych (nie mogą jej kopiować, upubliczniać, przekazywać lub odsprzedawać dalej, osobom trzecim). </a:t>
            </a:r>
            <a:br/>
          </a:p>
        </p:txBody>
      </p:sp>
      <p:sp>
        <p:nvSpPr>
          <p:cNvPr id="222" name="CZ. v- Techniki NA ZAKOŃCZENIE"/>
          <p:cNvSpPr txBox="1"/>
          <p:nvPr/>
        </p:nvSpPr>
        <p:spPr>
          <a:xfrm>
            <a:off x="6664805" y="10636443"/>
            <a:ext cx="9710573" cy="9067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2438338">
              <a:defRPr b="0" sz="5200">
                <a:solidFill>
                  <a:srgbClr val="252C50"/>
                </a:solidFill>
                <a:latin typeface="Phosphate Inline"/>
                <a:ea typeface="Phosphate Inline"/>
                <a:cs typeface="Phosphate Inline"/>
                <a:sym typeface="Phosphate Inline"/>
              </a:defRPr>
            </a:lvl1pPr>
          </a:lstStyle>
          <a:p>
            <a:pPr/>
            <a:r>
              <a:t>CZ. v- Techniki NA ZAKOŃCZENIE</a:t>
            </a:r>
          </a:p>
        </p:txBody>
      </p:sp>
      <p:pic>
        <p:nvPicPr>
          <p:cNvPr id="223" name="Zrzut ekranu 2023-06-24 o 11.36.54.png" descr="Zrzut ekranu 2023-06-24 o 11.36.54.png"/>
          <p:cNvPicPr>
            <a:picLocks noChangeAspect="1"/>
          </p:cNvPicPr>
          <p:nvPr/>
        </p:nvPicPr>
        <p:blipFill>
          <a:blip r:embed="rId4">
            <a:extLst/>
          </a:blip>
          <a:stretch>
            <a:fillRect/>
          </a:stretch>
        </p:blipFill>
        <p:spPr>
          <a:xfrm>
            <a:off x="20913360" y="347578"/>
            <a:ext cx="3112564" cy="4464838"/>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7" name="42082372-synthetic-white-leather-texture-or-background.jpg" descr="42082372-synthetic-white-leather-texture-or-background.jpg"/>
          <p:cNvPicPr>
            <a:picLocks noChangeAspect="1"/>
          </p:cNvPicPr>
          <p:nvPr/>
        </p:nvPicPr>
        <p:blipFill>
          <a:blip r:embed="rId2">
            <a:extLst/>
          </a:blip>
          <a:stretch>
            <a:fillRect/>
          </a:stretch>
        </p:blipFill>
        <p:spPr>
          <a:xfrm>
            <a:off x="-173376" y="-150929"/>
            <a:ext cx="24624909" cy="16063017"/>
          </a:xfrm>
          <a:prstGeom prst="rect">
            <a:avLst/>
          </a:prstGeom>
          <a:ln w="12700">
            <a:miter lim="400000"/>
          </a:ln>
        </p:spPr>
      </p:pic>
      <p:sp>
        <p:nvSpPr>
          <p:cNvPr id="138" name="Wyższa Szkoła Edukacja w Sporcie…"/>
          <p:cNvSpPr txBox="1"/>
          <p:nvPr/>
        </p:nvSpPr>
        <p:spPr>
          <a:xfrm>
            <a:off x="20236172" y="11654173"/>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139" name="EWS_logokrzywe czarne 15x15.pdf" descr="EWS_logokrzywe czarne 15x15.pdf"/>
          <p:cNvPicPr>
            <a:picLocks noChangeAspect="1"/>
          </p:cNvPicPr>
          <p:nvPr/>
        </p:nvPicPr>
        <p:blipFill>
          <a:blip r:embed="rId3">
            <a:extLst/>
          </a:blip>
          <a:stretch>
            <a:fillRect/>
          </a:stretch>
        </p:blipFill>
        <p:spPr>
          <a:xfrm>
            <a:off x="21713332" y="10438198"/>
            <a:ext cx="1254700" cy="1119883"/>
          </a:xfrm>
          <a:prstGeom prst="rect">
            <a:avLst/>
          </a:prstGeom>
          <a:ln w="12700">
            <a:miter lim="400000"/>
          </a:ln>
        </p:spPr>
      </p:pic>
      <p:sp>
        <p:nvSpPr>
          <p:cNvPr id="140" name="JAKIE TECHNIKI STOSUJEMY NA ZAKOŃCZENIE…"/>
          <p:cNvSpPr txBox="1"/>
          <p:nvPr/>
        </p:nvSpPr>
        <p:spPr>
          <a:xfrm>
            <a:off x="1883360" y="312036"/>
            <a:ext cx="23119146" cy="246633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defRPr b="0" sz="7600">
                <a:solidFill>
                  <a:srgbClr val="5E5E5E"/>
                </a:solidFill>
                <a:latin typeface="Phosphate Inline"/>
                <a:ea typeface="Phosphate Inline"/>
                <a:cs typeface="Phosphate Inline"/>
                <a:sym typeface="Phosphate Inline"/>
              </a:defRPr>
            </a:pPr>
            <a:r>
              <a:t>JAKIE TECHNIKI STOSUJEMY NA ZAKOŃCZENIE </a:t>
            </a:r>
          </a:p>
          <a:p>
            <a:pPr defTabSz="2438338">
              <a:defRPr b="0" sz="7600">
                <a:solidFill>
                  <a:srgbClr val="5E5E5E"/>
                </a:solidFill>
                <a:latin typeface="Phosphate Inline"/>
                <a:ea typeface="Phosphate Inline"/>
                <a:cs typeface="Phosphate Inline"/>
                <a:sym typeface="Phosphate Inline"/>
              </a:defRPr>
            </a:pPr>
            <a:r>
              <a:t>NEGOCJACJI:</a:t>
            </a:r>
          </a:p>
        </p:txBody>
      </p:sp>
      <p:pic>
        <p:nvPicPr>
          <p:cNvPr id="141" name="perception-3110813-1024x683.jpg" descr="perception-3110813-1024x683.jpg"/>
          <p:cNvPicPr>
            <a:picLocks noChangeAspect="1"/>
          </p:cNvPicPr>
          <p:nvPr/>
        </p:nvPicPr>
        <p:blipFill>
          <a:blip r:embed="rId4">
            <a:extLst/>
          </a:blip>
          <a:stretch>
            <a:fillRect/>
          </a:stretch>
        </p:blipFill>
        <p:spPr>
          <a:xfrm>
            <a:off x="553757" y="228196"/>
            <a:ext cx="2881275" cy="1921789"/>
          </a:xfrm>
          <a:prstGeom prst="rect">
            <a:avLst/>
          </a:prstGeom>
          <a:ln w="12700">
            <a:miter lim="400000"/>
          </a:ln>
        </p:spPr>
      </p:pic>
      <p:sp>
        <p:nvSpPr>
          <p:cNvPr id="142" name="-   Ostatnie życzenie…"/>
          <p:cNvSpPr txBox="1"/>
          <p:nvPr/>
        </p:nvSpPr>
        <p:spPr>
          <a:xfrm>
            <a:off x="1089710" y="3631212"/>
            <a:ext cx="23119146" cy="84988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2438338">
              <a:defRPr b="0" sz="7600">
                <a:solidFill>
                  <a:srgbClr val="5E5E5E"/>
                </a:solidFill>
                <a:latin typeface="Phosphate Inline"/>
                <a:ea typeface="Phosphate Inline"/>
                <a:cs typeface="Phosphate Inline"/>
                <a:sym typeface="Phosphate Inline"/>
              </a:defRPr>
            </a:pPr>
            <a:r>
              <a:rPr>
                <a:solidFill>
                  <a:srgbClr val="FF2600"/>
                </a:solidFill>
              </a:rPr>
              <a:t>-   Ostatnie życzenie </a:t>
            </a:r>
            <a:endParaRPr>
              <a:solidFill>
                <a:srgbClr val="FF2600"/>
              </a:solidFill>
            </a:endParaRPr>
          </a:p>
          <a:p>
            <a:pPr marL="1005416" indent="-1005416" algn="l" defTabSz="2438338">
              <a:buSzPct val="125000"/>
              <a:buChar char="-"/>
              <a:defRPr b="0" sz="7600">
                <a:solidFill>
                  <a:srgbClr val="FF2600"/>
                </a:solidFill>
                <a:latin typeface="Phosphate Inline"/>
                <a:ea typeface="Phosphate Inline"/>
                <a:cs typeface="Phosphate Inline"/>
                <a:sym typeface="Phosphate Inline"/>
              </a:defRPr>
            </a:pPr>
            <a:r>
              <a:t>Skubanie </a:t>
            </a:r>
          </a:p>
          <a:p>
            <a:pPr marL="1005416" indent="-1005416" algn="l" defTabSz="2438338">
              <a:buSzPct val="125000"/>
              <a:buChar char="-"/>
              <a:defRPr b="0" sz="7600">
                <a:solidFill>
                  <a:srgbClr val="FF2600"/>
                </a:solidFill>
                <a:latin typeface="Phosphate Inline"/>
                <a:ea typeface="Phosphate Inline"/>
                <a:cs typeface="Phosphate Inline"/>
                <a:sym typeface="Phosphate Inline"/>
              </a:defRPr>
            </a:pPr>
            <a:r>
              <a:t>Ostatnia propozycja </a:t>
            </a:r>
          </a:p>
          <a:p>
            <a:pPr marL="1005416" indent="-1005416" algn="l" defTabSz="2438338">
              <a:buSzPct val="125000"/>
              <a:buChar char="-"/>
              <a:defRPr b="0" sz="7600">
                <a:solidFill>
                  <a:srgbClr val="FF2600"/>
                </a:solidFill>
                <a:latin typeface="Phosphate Inline"/>
                <a:ea typeface="Phosphate Inline"/>
                <a:cs typeface="Phosphate Inline"/>
                <a:sym typeface="Phosphate Inline"/>
              </a:defRPr>
            </a:pPr>
            <a:r>
              <a:t>Ograniczone pełnomocnictwo </a:t>
            </a:r>
          </a:p>
          <a:p>
            <a:pPr marL="1005416" indent="-1005416" algn="l" defTabSz="2438338">
              <a:buSzPct val="125000"/>
              <a:buChar char="-"/>
              <a:defRPr b="0" sz="7600">
                <a:solidFill>
                  <a:srgbClr val="FF2600"/>
                </a:solidFill>
                <a:latin typeface="Phosphate Inline"/>
                <a:ea typeface="Phosphate Inline"/>
                <a:cs typeface="Phosphate Inline"/>
                <a:sym typeface="Phosphate Inline"/>
              </a:defRPr>
            </a:pPr>
            <a:r>
              <a:t>Krakowski targ </a:t>
            </a:r>
          </a:p>
          <a:p>
            <a:pPr marL="1005416" indent="-1005416" algn="l" defTabSz="2438338">
              <a:buSzPct val="125000"/>
              <a:buChar char="-"/>
              <a:defRPr b="0" sz="7600">
                <a:solidFill>
                  <a:srgbClr val="FF2600"/>
                </a:solidFill>
                <a:latin typeface="Phosphate Inline"/>
                <a:ea typeface="Phosphate Inline"/>
                <a:cs typeface="Phosphate Inline"/>
                <a:sym typeface="Phosphate Inline"/>
              </a:defRPr>
            </a:pPr>
            <a:r>
              <a:t>Fakty dokonane </a:t>
            </a:r>
          </a:p>
        </p:txBody>
      </p:sp>
      <p:pic>
        <p:nvPicPr>
          <p:cNvPr id="143" name="Zrzut ekranu 2023-06-24 o 11.36.54.png" descr="Zrzut ekranu 2023-06-24 o 11.36.54.png"/>
          <p:cNvPicPr>
            <a:picLocks noChangeAspect="1"/>
          </p:cNvPicPr>
          <p:nvPr/>
        </p:nvPicPr>
        <p:blipFill>
          <a:blip r:embed="rId5">
            <a:extLst/>
          </a:blip>
          <a:stretch>
            <a:fillRect/>
          </a:stretch>
        </p:blipFill>
        <p:spPr>
          <a:xfrm>
            <a:off x="17781682" y="9814717"/>
            <a:ext cx="2446049" cy="350875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40"/>
                                        </p:tgtEl>
                                        <p:attrNameLst>
                                          <p:attrName>style.visibility</p:attrName>
                                        </p:attrNameLst>
                                      </p:cBhvr>
                                      <p:to>
                                        <p:strVal val="visible"/>
                                      </p:to>
                                    </p:set>
                                    <p:animEffect filter="fade" transition="in">
                                      <p:cBhvr>
                                        <p:cTn id="7" dur="1000"/>
                                        <p:tgtEl>
                                          <p:spTgt spid="14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142"/>
                                        </p:tgtEl>
                                        <p:attrNameLst>
                                          <p:attrName>style.visibility</p:attrName>
                                        </p:attrNameLst>
                                      </p:cBhvr>
                                      <p:to>
                                        <p:strVal val="visible"/>
                                      </p:to>
                                    </p:set>
                                    <p:animEffect filter="fade" transition="in">
                                      <p:cBhvr>
                                        <p:cTn id="12" dur="10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0" grpId="1"/>
      <p:bldP build="whole" bldLvl="1" animBg="1" rev="0" advAuto="0" spid="142" grpId="2"/>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5"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146"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147"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148" name="Ostatnie życzenie"/>
          <p:cNvSpPr txBox="1"/>
          <p:nvPr/>
        </p:nvSpPr>
        <p:spPr>
          <a:xfrm>
            <a:off x="4212790" y="507865"/>
            <a:ext cx="11332211" cy="16255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2438338">
              <a:defRPr b="0" sz="10000">
                <a:solidFill>
                  <a:srgbClr val="0433FF"/>
                </a:solidFill>
                <a:latin typeface="Phosphate Inline"/>
                <a:ea typeface="Phosphate Inline"/>
                <a:cs typeface="Phosphate Inline"/>
                <a:sym typeface="Phosphate Inline"/>
              </a:defRPr>
            </a:lvl1pPr>
          </a:lstStyle>
          <a:p>
            <a:pPr/>
            <a:r>
              <a:t>Ostatnie życzenie  </a:t>
            </a:r>
          </a:p>
        </p:txBody>
      </p:sp>
      <p:pic>
        <p:nvPicPr>
          <p:cNvPr id="149"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sp>
        <p:nvSpPr>
          <p:cNvPr id="150" name="Technika ta polega na przedstawieniu dodatkowego żądania pod koniec negocjacji, gdy porozumienie jest już w zasadzie osiągnięte. Wykorzystując tę technikę, negocjator może liczyć na zmęczenie drugiej strony – szczególnie, gdy negocjacje trwały"/>
          <p:cNvSpPr txBox="1"/>
          <p:nvPr/>
        </p:nvSpPr>
        <p:spPr>
          <a:xfrm>
            <a:off x="678705" y="3561717"/>
            <a:ext cx="23119146" cy="65925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lnSpc>
                <a:spcPct val="120000"/>
              </a:lnSpc>
              <a:defRPr b="0" sz="5000">
                <a:solidFill>
                  <a:srgbClr val="5E5E5E"/>
                </a:solidFill>
                <a:latin typeface="Phosphate Inline"/>
                <a:ea typeface="Phosphate Inline"/>
                <a:cs typeface="Phosphate Inline"/>
                <a:sym typeface="Phosphate Inline"/>
              </a:defRPr>
            </a:lvl1pPr>
          </a:lstStyle>
          <a:p>
            <a:pPr/>
            <a:r>
              <a:t>Technika ta polega na przedstawieniu dodatkowego żądania pod koniec negocjacji, gdy porozumienie jest już w zasadzie osiągnięte. Wykorzystując tę technikę, negocjator może liczyć na zmęczenie drugiej strony – szczególnie, gdy negocjacje trwały długo lub były intensywne iwyczerpujące. Dodatkowo końcówka negocjacji, to często moment maksymalnego zaangażowania negocjatorów – „Jesteśmy tak blisko ! ”. </a:t>
            </a:r>
          </a:p>
        </p:txBody>
      </p:sp>
      <p:pic>
        <p:nvPicPr>
          <p:cNvPr id="151" name="Zrzut ekranu 2023-06-24 o 11.36.54.png" descr="Zrzut ekranu 2023-06-24 o 11.36.54.png"/>
          <p:cNvPicPr>
            <a:picLocks noChangeAspect="1"/>
          </p:cNvPicPr>
          <p:nvPr/>
        </p:nvPicPr>
        <p:blipFill>
          <a:blip r:embed="rId5">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50"/>
                                        </p:tgtEl>
                                        <p:attrNameLst>
                                          <p:attrName>style.visibility</p:attrName>
                                        </p:attrNameLst>
                                      </p:cBhvr>
                                      <p:to>
                                        <p:strVal val="visible"/>
                                      </p:to>
                                    </p:set>
                                    <p:animEffect filter="fade" transition="in">
                                      <p:cBhvr>
                                        <p:cTn id="7" dur="10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0"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3"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154"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155"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156" name="Ostatnie życzenie  - CD"/>
          <p:cNvSpPr txBox="1"/>
          <p:nvPr/>
        </p:nvSpPr>
        <p:spPr>
          <a:xfrm>
            <a:off x="4212790" y="507865"/>
            <a:ext cx="14347671" cy="16255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10000">
                <a:solidFill>
                  <a:srgbClr val="0433FF"/>
                </a:solidFill>
                <a:latin typeface="Phosphate Inline"/>
                <a:ea typeface="Phosphate Inline"/>
                <a:cs typeface="Phosphate Inline"/>
                <a:sym typeface="Phosphate Inline"/>
              </a:defRPr>
            </a:lvl1pPr>
          </a:lstStyle>
          <a:p>
            <a:pPr/>
            <a:r>
              <a:t>Ostatnie życzenie  - CD</a:t>
            </a:r>
          </a:p>
        </p:txBody>
      </p:sp>
      <p:pic>
        <p:nvPicPr>
          <p:cNvPr id="157"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sp>
        <p:nvSpPr>
          <p:cNvPr id="158" name="Czasami technika ta może przybrać formę:…"/>
          <p:cNvSpPr txBox="1"/>
          <p:nvPr/>
        </p:nvSpPr>
        <p:spPr>
          <a:xfrm>
            <a:off x="678705" y="3084832"/>
            <a:ext cx="23119146" cy="75463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20000"/>
              </a:lnSpc>
              <a:defRPr b="0" sz="5000">
                <a:solidFill>
                  <a:srgbClr val="5E5E5E"/>
                </a:solidFill>
                <a:latin typeface="Phosphate Inline"/>
                <a:ea typeface="Phosphate Inline"/>
                <a:cs typeface="Phosphate Inline"/>
                <a:sym typeface="Phosphate Inline"/>
              </a:defRPr>
            </a:pPr>
            <a:r>
              <a:t>Czasami technika ta może przybrać formę:</a:t>
            </a:r>
          </a:p>
          <a:p>
            <a:pPr defTabSz="2438338">
              <a:lnSpc>
                <a:spcPct val="120000"/>
              </a:lnSpc>
              <a:defRPr b="0" sz="5000">
                <a:solidFill>
                  <a:srgbClr val="FF2600"/>
                </a:solidFill>
                <a:latin typeface="Phosphate Inline"/>
                <a:ea typeface="Phosphate Inline"/>
                <a:cs typeface="Phosphate Inline"/>
                <a:sym typeface="Phosphate Inline"/>
              </a:defRPr>
            </a:pPr>
            <a:r>
              <a:t> </a:t>
            </a:r>
          </a:p>
          <a:p>
            <a:pPr defTabSz="2438338">
              <a:lnSpc>
                <a:spcPct val="120000"/>
              </a:lnSpc>
              <a:defRPr b="0" sz="5000">
                <a:solidFill>
                  <a:srgbClr val="FF2600"/>
                </a:solidFill>
                <a:latin typeface="Phosphate Inline"/>
                <a:ea typeface="Phosphate Inline"/>
                <a:cs typeface="Phosphate Inline"/>
                <a:sym typeface="Phosphate Inline"/>
              </a:defRPr>
            </a:pPr>
            <a:r>
              <a:t>− Dobra, dorzucacie jeszcze tydzień odroczenia płatności i kończymy.</a:t>
            </a:r>
          </a:p>
          <a:p>
            <a:pPr defTabSz="2438338">
              <a:lnSpc>
                <a:spcPct val="120000"/>
              </a:lnSpc>
              <a:defRPr b="0" sz="5000">
                <a:solidFill>
                  <a:srgbClr val="5E5E5E"/>
                </a:solidFill>
                <a:latin typeface="Phosphate Inline"/>
                <a:ea typeface="Phosphate Inline"/>
                <a:cs typeface="Phosphate Inline"/>
                <a:sym typeface="Phosphate Inline"/>
              </a:defRPr>
            </a:pPr>
            <a:br/>
            <a:r>
              <a:t>Takie postawienie sprawy często kusi drugą, zmęczoną stronę, aby zakończyć już rozmowy – czyli </a:t>
            </a:r>
          </a:p>
          <a:p>
            <a:pPr defTabSz="2438338">
              <a:lnSpc>
                <a:spcPct val="120000"/>
              </a:lnSpc>
              <a:defRPr b="0" sz="5000">
                <a:solidFill>
                  <a:srgbClr val="5E5E5E"/>
                </a:solidFill>
                <a:latin typeface="Phosphate Inline"/>
                <a:ea typeface="Phosphate Inline"/>
                <a:cs typeface="Phosphate Inline"/>
                <a:sym typeface="Phosphate Inline"/>
              </a:defRPr>
            </a:pPr>
            <a:r>
              <a:t>iść na dodatkowe ustępstwo. Tak też się często dzieje. </a:t>
            </a:r>
          </a:p>
        </p:txBody>
      </p:sp>
      <p:pic>
        <p:nvPicPr>
          <p:cNvPr id="159" name="Zrzut ekranu 2023-06-24 o 11.36.54.png" descr="Zrzut ekranu 2023-06-24 o 11.36.54.png"/>
          <p:cNvPicPr>
            <a:picLocks noChangeAspect="1"/>
          </p:cNvPicPr>
          <p:nvPr/>
        </p:nvPicPr>
        <p:blipFill>
          <a:blip r:embed="rId5">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58"/>
                                        </p:tgtEl>
                                        <p:attrNameLst>
                                          <p:attrName>style.visibility</p:attrName>
                                        </p:attrNameLst>
                                      </p:cBhvr>
                                      <p:to>
                                        <p:strVal val="visible"/>
                                      </p:to>
                                    </p:set>
                                    <p:animEffect filter="fade" transition="in">
                                      <p:cBhvr>
                                        <p:cTn id="7" dur="10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8"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1"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162"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163"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164" name="Skubanie"/>
          <p:cNvSpPr txBox="1"/>
          <p:nvPr/>
        </p:nvSpPr>
        <p:spPr>
          <a:xfrm>
            <a:off x="4168912" y="507865"/>
            <a:ext cx="5807711" cy="16255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2438338">
              <a:defRPr b="0" sz="10000">
                <a:solidFill>
                  <a:srgbClr val="0433FF"/>
                </a:solidFill>
                <a:latin typeface="Phosphate Inline"/>
                <a:ea typeface="Phosphate Inline"/>
                <a:cs typeface="Phosphate Inline"/>
                <a:sym typeface="Phosphate Inline"/>
              </a:defRPr>
            </a:lvl1pPr>
          </a:lstStyle>
          <a:p>
            <a:pPr/>
            <a:r>
              <a:t>Skubanie </a:t>
            </a:r>
          </a:p>
        </p:txBody>
      </p:sp>
      <p:pic>
        <p:nvPicPr>
          <p:cNvPr id="165"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sp>
        <p:nvSpPr>
          <p:cNvPr id="166" name="Skubanie jest techniką bardzo podobną do techniki ostatniego życzenia. Różnica między nimi polega na tym, że tutaj życzenie nie jest ostatnim. Negocjator stosujący tę technikę, po uzyskaniu ustępstwa…"/>
          <p:cNvSpPr txBox="1"/>
          <p:nvPr/>
        </p:nvSpPr>
        <p:spPr>
          <a:xfrm>
            <a:off x="678705" y="4054478"/>
            <a:ext cx="23119146" cy="560704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5000">
                <a:solidFill>
                  <a:srgbClr val="5E5E5E"/>
                </a:solidFill>
                <a:latin typeface="Phosphate Inline"/>
                <a:ea typeface="Phosphate Inline"/>
                <a:cs typeface="Phosphate Inline"/>
                <a:sym typeface="Phosphate Inline"/>
              </a:defRPr>
            </a:pPr>
            <a:r>
              <a:t>Skubanie jest techniką bardzo podobną do techniki ostatniego życzenia. Różnica między nimi polega na tym, że tutaj życzenie nie jest ostatnim. Negocjator stosujący tę technikę, po uzyskaniu ustępstwa</a:t>
            </a:r>
          </a:p>
          <a:p>
            <a:pPr defTabSz="2438338">
              <a:lnSpc>
                <a:spcPct val="150000"/>
              </a:lnSpc>
              <a:defRPr b="0" sz="5000">
                <a:solidFill>
                  <a:srgbClr val="5E5E5E"/>
                </a:solidFill>
                <a:latin typeface="Phosphate Inline"/>
                <a:ea typeface="Phosphate Inline"/>
                <a:cs typeface="Phosphate Inline"/>
                <a:sym typeface="Phosphate Inline"/>
              </a:defRPr>
            </a:pPr>
            <a:r>
              <a:t> „przypomina sobie” kolejną drobną kwestię. </a:t>
            </a:r>
          </a:p>
        </p:txBody>
      </p:sp>
      <p:pic>
        <p:nvPicPr>
          <p:cNvPr id="167" name="Zrzut ekranu 2023-06-24 o 11.36.54.png" descr="Zrzut ekranu 2023-06-24 o 11.36.54.png"/>
          <p:cNvPicPr>
            <a:picLocks noChangeAspect="1"/>
          </p:cNvPicPr>
          <p:nvPr/>
        </p:nvPicPr>
        <p:blipFill>
          <a:blip r:embed="rId5">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66"/>
                                        </p:tgtEl>
                                        <p:attrNameLst>
                                          <p:attrName>style.visibility</p:attrName>
                                        </p:attrNameLst>
                                      </p:cBhvr>
                                      <p:to>
                                        <p:strVal val="visible"/>
                                      </p:to>
                                    </p:set>
                                    <p:animEffect filter="fade" transition="in">
                                      <p:cBhvr>
                                        <p:cTn id="7" dur="1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6"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9"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170"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171"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172" name="Ostatnia propozycja"/>
          <p:cNvSpPr txBox="1"/>
          <p:nvPr/>
        </p:nvSpPr>
        <p:spPr>
          <a:xfrm>
            <a:off x="3772086" y="507865"/>
            <a:ext cx="14223700" cy="16255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10000">
                <a:solidFill>
                  <a:srgbClr val="0433FF"/>
                </a:solidFill>
                <a:latin typeface="Phosphate Inline"/>
                <a:ea typeface="Phosphate Inline"/>
                <a:cs typeface="Phosphate Inline"/>
                <a:sym typeface="Phosphate Inline"/>
              </a:defRPr>
            </a:lvl1pPr>
          </a:lstStyle>
          <a:p>
            <a:pPr/>
            <a:r>
              <a:t>Ostatnia propozycja </a:t>
            </a:r>
          </a:p>
        </p:txBody>
      </p:sp>
      <p:pic>
        <p:nvPicPr>
          <p:cNvPr id="173"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sp>
        <p:nvSpPr>
          <p:cNvPr id="174" name="Często w negocjacjach można usłyszeć zdanie podobne do tego:…"/>
          <p:cNvSpPr txBox="1"/>
          <p:nvPr/>
        </p:nvSpPr>
        <p:spPr>
          <a:xfrm>
            <a:off x="678705" y="2485115"/>
            <a:ext cx="23119146" cy="110540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20000"/>
              </a:lnSpc>
              <a:defRPr b="0" sz="5000">
                <a:solidFill>
                  <a:srgbClr val="5E5E5E"/>
                </a:solidFill>
                <a:latin typeface="Phosphate Inline"/>
                <a:ea typeface="Phosphate Inline"/>
                <a:cs typeface="Phosphate Inline"/>
                <a:sym typeface="Phosphate Inline"/>
              </a:defRPr>
            </a:pPr>
            <a:r>
              <a:t>Często w negocjacjach można usłyszeć zdanie podobne do tego: </a:t>
            </a:r>
          </a:p>
          <a:p>
            <a:pPr defTabSz="2438338">
              <a:defRPr b="0" sz="5000">
                <a:solidFill>
                  <a:srgbClr val="5E5E5E"/>
                </a:solidFill>
                <a:latin typeface="Phosphate Inline"/>
                <a:ea typeface="Phosphate Inline"/>
                <a:cs typeface="Phosphate Inline"/>
                <a:sym typeface="Phosphate Inline"/>
              </a:defRPr>
            </a:pPr>
          </a:p>
          <a:p>
            <a:pPr defTabSz="2438338">
              <a:lnSpc>
                <a:spcPct val="120000"/>
              </a:lnSpc>
              <a:defRPr b="0" sz="5000">
                <a:solidFill>
                  <a:srgbClr val="5E5E5E"/>
                </a:solidFill>
                <a:latin typeface="Phosphate Inline"/>
                <a:ea typeface="Phosphate Inline"/>
                <a:cs typeface="Phosphate Inline"/>
                <a:sym typeface="Phosphate Inline"/>
              </a:defRPr>
            </a:pPr>
            <a:r>
              <a:rPr>
                <a:solidFill>
                  <a:srgbClr val="FF2600"/>
                </a:solidFill>
              </a:rPr>
              <a:t>− Dobra, dorzucę jeszcze 2 sztuki za tę cenę. To moja ostatnia propozycja</a:t>
            </a:r>
            <a:r>
              <a:t>.</a:t>
            </a:r>
          </a:p>
          <a:p>
            <a:pPr defTabSz="2438338">
              <a:defRPr b="0" sz="5000">
                <a:solidFill>
                  <a:srgbClr val="5E5E5E"/>
                </a:solidFill>
                <a:latin typeface="Phosphate Inline"/>
                <a:ea typeface="Phosphate Inline"/>
                <a:cs typeface="Phosphate Inline"/>
                <a:sym typeface="Phosphate Inline"/>
              </a:defRPr>
            </a:pPr>
            <a:r>
              <a:t> </a:t>
            </a:r>
          </a:p>
          <a:p>
            <a:pPr defTabSz="2438338">
              <a:lnSpc>
                <a:spcPct val="120000"/>
              </a:lnSpc>
              <a:defRPr b="0" sz="5000">
                <a:solidFill>
                  <a:srgbClr val="5E5E5E"/>
                </a:solidFill>
                <a:latin typeface="Phosphate Inline"/>
                <a:ea typeface="Phosphate Inline"/>
                <a:cs typeface="Phosphate Inline"/>
                <a:sym typeface="Phosphate Inline"/>
              </a:defRPr>
            </a:pPr>
            <a:r>
              <a:t>Negocjator uznał, że negocjacje zbliżają się ku końcowi i warto spróbować je zakończyć korzystnym dla niego wynikiem. Jeśli dobrze odczytał sytuację, ma duże szanse na zakończenie rozmów. Jeśli druga strona zorientuje się, że to tylko próba, to obaj powracają do negocjacji. W takim jednak przypadku, kolejne „ostateczne” propozycje nie będą już traktowane poważnie. Ta technika może więc udać się jedynie raz podczas pojedynczych negocjacji. </a:t>
            </a:r>
          </a:p>
        </p:txBody>
      </p:sp>
      <p:pic>
        <p:nvPicPr>
          <p:cNvPr id="175" name="Zrzut ekranu 2023-06-24 o 11.36.54.png" descr="Zrzut ekranu 2023-06-24 o 11.36.54.png"/>
          <p:cNvPicPr>
            <a:picLocks noChangeAspect="1"/>
          </p:cNvPicPr>
          <p:nvPr/>
        </p:nvPicPr>
        <p:blipFill>
          <a:blip r:embed="rId5">
            <a:extLst/>
          </a:blip>
          <a:stretch>
            <a:fillRect/>
          </a:stretch>
        </p:blipFill>
        <p:spPr>
          <a:xfrm>
            <a:off x="22458560" y="359770"/>
            <a:ext cx="1339733" cy="1921788"/>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74"/>
                                        </p:tgtEl>
                                        <p:attrNameLst>
                                          <p:attrName>style.visibility</p:attrName>
                                        </p:attrNameLst>
                                      </p:cBhvr>
                                      <p:to>
                                        <p:strVal val="visible"/>
                                      </p:to>
                                    </p:set>
                                    <p:animEffect filter="fade" transition="in">
                                      <p:cBhvr>
                                        <p:cTn id="7" dur="10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4"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7"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178"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179"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180" name="Ograniczone pełnomocnictwo"/>
          <p:cNvSpPr txBox="1"/>
          <p:nvPr/>
        </p:nvSpPr>
        <p:spPr>
          <a:xfrm>
            <a:off x="3772086" y="507865"/>
            <a:ext cx="20452695" cy="16255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8">
              <a:defRPr b="0" sz="10000">
                <a:solidFill>
                  <a:srgbClr val="0433FF"/>
                </a:solidFill>
                <a:latin typeface="Phosphate Inline"/>
                <a:ea typeface="Phosphate Inline"/>
                <a:cs typeface="Phosphate Inline"/>
                <a:sym typeface="Phosphate Inline"/>
              </a:defRPr>
            </a:lvl1pPr>
          </a:lstStyle>
          <a:p>
            <a:pPr/>
            <a:r>
              <a:t>Ograniczone pełnomocnictwo </a:t>
            </a:r>
          </a:p>
        </p:txBody>
      </p:sp>
      <p:pic>
        <p:nvPicPr>
          <p:cNvPr id="181"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sp>
        <p:nvSpPr>
          <p:cNvPr id="182" name="Osoba stosująca tę technikę najprawdopodobniej będzie w trakcie rozmów sympatycznym i współpracującym negocjatorem. Zada dużo pytań, wysłucha wszystkich Twoich argumentów.…"/>
          <p:cNvSpPr txBox="1"/>
          <p:nvPr/>
        </p:nvSpPr>
        <p:spPr>
          <a:xfrm>
            <a:off x="678705" y="3659288"/>
            <a:ext cx="23119146" cy="679131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5000">
                <a:solidFill>
                  <a:srgbClr val="5E5E5E"/>
                </a:solidFill>
                <a:latin typeface="Phosphate Inline"/>
                <a:ea typeface="Phosphate Inline"/>
                <a:cs typeface="Phosphate Inline"/>
                <a:sym typeface="Phosphate Inline"/>
              </a:defRPr>
            </a:pPr>
            <a:r>
              <a:t>Osoba stosująca tę technikę najprawdopodobniej będzie w trakcie rozmów sympatycznym i współpracującym negocjatorem. Zada dużo pytań, wysłucha wszystkich Twoich argumentów. </a:t>
            </a:r>
          </a:p>
          <a:p>
            <a:pPr defTabSz="2438338">
              <a:lnSpc>
                <a:spcPct val="150000"/>
              </a:lnSpc>
              <a:defRPr b="0" sz="5000">
                <a:solidFill>
                  <a:srgbClr val="5E5E5E"/>
                </a:solidFill>
                <a:latin typeface="Phosphate Inline"/>
                <a:ea typeface="Phosphate Inline"/>
                <a:cs typeface="Phosphate Inline"/>
                <a:sym typeface="Phosphate Inline"/>
              </a:defRPr>
            </a:pPr>
            <a:r>
              <a:t>Na koniec negocjacji usłyszysz jednak, że Twój rozmówca nie może podpisywać takich umów i ostateczną decyzję podejmie jego przełożony. </a:t>
            </a:r>
          </a:p>
        </p:txBody>
      </p:sp>
      <p:pic>
        <p:nvPicPr>
          <p:cNvPr id="183" name="Zrzut ekranu 2023-06-24 o 11.36.54.png" descr="Zrzut ekranu 2023-06-24 o 11.36.54.png"/>
          <p:cNvPicPr>
            <a:picLocks noChangeAspect="1"/>
          </p:cNvPicPr>
          <p:nvPr/>
        </p:nvPicPr>
        <p:blipFill>
          <a:blip r:embed="rId5">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82"/>
                                        </p:tgtEl>
                                        <p:attrNameLst>
                                          <p:attrName>style.visibility</p:attrName>
                                        </p:attrNameLst>
                                      </p:cBhvr>
                                      <p:to>
                                        <p:strVal val="visible"/>
                                      </p:to>
                                    </p:set>
                                    <p:animEffect filter="fade" transition="in">
                                      <p:cBhvr>
                                        <p:cTn id="7" dur="1000"/>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2"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5"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186"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187"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188" name="Ograniczone pełnomocnictwo - CD"/>
          <p:cNvSpPr txBox="1"/>
          <p:nvPr/>
        </p:nvSpPr>
        <p:spPr>
          <a:xfrm>
            <a:off x="3772086" y="507865"/>
            <a:ext cx="20452695" cy="16255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defRPr b="0" sz="10000">
                <a:solidFill>
                  <a:srgbClr val="0433FF"/>
                </a:solidFill>
                <a:latin typeface="Phosphate Inline"/>
                <a:ea typeface="Phosphate Inline"/>
                <a:cs typeface="Phosphate Inline"/>
                <a:sym typeface="Phosphate Inline"/>
              </a:defRPr>
            </a:pPr>
            <a:r>
              <a:rPr sz="8800"/>
              <a:t>Ograniczone pełnomocnictwo</a:t>
            </a:r>
            <a:r>
              <a:t> - CD</a:t>
            </a:r>
          </a:p>
        </p:txBody>
      </p:sp>
      <p:pic>
        <p:nvPicPr>
          <p:cNvPr id="189"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sp>
        <p:nvSpPr>
          <p:cNvPr id="190" name="Ta technika ma dwa poziomy konsekwencji dla Ciebie. Po pierwsze, przedstawiłeś wszystkie swoje argumenty, jeśli więc dojdzie do rozmów…"/>
          <p:cNvSpPr txBox="1"/>
          <p:nvPr/>
        </p:nvSpPr>
        <p:spPr>
          <a:xfrm>
            <a:off x="678705" y="2475014"/>
            <a:ext cx="23119146" cy="91598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5000">
                <a:solidFill>
                  <a:srgbClr val="5E5E5E"/>
                </a:solidFill>
                <a:latin typeface="Phosphate Inline"/>
                <a:ea typeface="Phosphate Inline"/>
                <a:cs typeface="Phosphate Inline"/>
                <a:sym typeface="Phosphate Inline"/>
              </a:defRPr>
            </a:pPr>
            <a:r>
              <a:t>Ta technika ma dwa poziomy konsekwencji dla Ciebie. Po pierwsze, przedstawiłeś wszystkie swoje argumenty, jeśli więc dojdzie do rozmów </a:t>
            </a:r>
          </a:p>
          <a:p>
            <a:pPr defTabSz="2438338">
              <a:lnSpc>
                <a:spcPct val="150000"/>
              </a:lnSpc>
              <a:defRPr b="0" sz="5000">
                <a:solidFill>
                  <a:srgbClr val="5E5E5E"/>
                </a:solidFill>
                <a:latin typeface="Phosphate Inline"/>
                <a:ea typeface="Phosphate Inline"/>
                <a:cs typeface="Phosphate Inline"/>
                <a:sym typeface="Phosphate Inline"/>
              </a:defRPr>
            </a:pPr>
            <a:r>
              <a:t>z owym przełożonym, on jest już świetnie przygotowany. </a:t>
            </a:r>
          </a:p>
          <a:p>
            <a:pPr defTabSz="2438338">
              <a:lnSpc>
                <a:spcPct val="150000"/>
              </a:lnSpc>
              <a:defRPr b="0" sz="5000">
                <a:solidFill>
                  <a:srgbClr val="5E5E5E"/>
                </a:solidFill>
                <a:latin typeface="Phosphate Inline"/>
                <a:ea typeface="Phosphate Inline"/>
                <a:cs typeface="Phosphate Inline"/>
                <a:sym typeface="Phosphate Inline"/>
              </a:defRPr>
            </a:pPr>
            <a:r>
              <a:t>Po drugie, często osoba stosująca tę technikę zadzwoni po jakimś czasie, opowie, jak bardzo nakłaniała przełożonego oraz jak blisko jest on podjęcia dobrej dla Ciebie decyzji, ale... no właśnie, Twój rozmówca prosi Cię o drobne ustępstwo – jeszcze 10%, wówczas przełożony się zgodzi. </a:t>
            </a:r>
          </a:p>
        </p:txBody>
      </p:sp>
      <p:pic>
        <p:nvPicPr>
          <p:cNvPr id="191" name="Zrzut ekranu 2023-06-24 o 11.36.54.png" descr="Zrzut ekranu 2023-06-24 o 11.36.54.png"/>
          <p:cNvPicPr>
            <a:picLocks noChangeAspect="1"/>
          </p:cNvPicPr>
          <p:nvPr/>
        </p:nvPicPr>
        <p:blipFill>
          <a:blip r:embed="rId5">
            <a:extLst/>
          </a:blip>
          <a:stretch>
            <a:fillRect/>
          </a:stretch>
        </p:blipFill>
        <p:spPr>
          <a:xfrm>
            <a:off x="434707" y="10536253"/>
            <a:ext cx="2081366" cy="298563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90"/>
                                        </p:tgtEl>
                                        <p:attrNameLst>
                                          <p:attrName>style.visibility</p:attrName>
                                        </p:attrNameLst>
                                      </p:cBhvr>
                                      <p:to>
                                        <p:strVal val="visible"/>
                                      </p:to>
                                    </p:set>
                                    <p:animEffect filter="fade" transition="in">
                                      <p:cBhvr>
                                        <p:cTn id="7" dur="10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0"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3" name="42082372-synthetic-white-leather-texture-or-background.jpg" descr="42082372-synthetic-white-leather-texture-or-background.jpg"/>
          <p:cNvPicPr>
            <a:picLocks noChangeAspect="1"/>
          </p:cNvPicPr>
          <p:nvPr/>
        </p:nvPicPr>
        <p:blipFill>
          <a:blip r:embed="rId2">
            <a:extLst/>
          </a:blip>
          <a:stretch>
            <a:fillRect/>
          </a:stretch>
        </p:blipFill>
        <p:spPr>
          <a:xfrm>
            <a:off x="-74176" y="-19356"/>
            <a:ext cx="24624909" cy="16063018"/>
          </a:xfrm>
          <a:prstGeom prst="rect">
            <a:avLst/>
          </a:prstGeom>
          <a:ln w="12700">
            <a:miter lim="400000"/>
          </a:ln>
        </p:spPr>
      </p:pic>
      <p:sp>
        <p:nvSpPr>
          <p:cNvPr id="194" name="Wyższa Szkoła Edukacja w Sporcie…"/>
          <p:cNvSpPr txBox="1"/>
          <p:nvPr/>
        </p:nvSpPr>
        <p:spPr>
          <a:xfrm>
            <a:off x="20335372" y="11785747"/>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600">
                <a:latin typeface="Times New Roman"/>
                <a:ea typeface="Times New Roman"/>
                <a:cs typeface="Times New Roman"/>
                <a:sym typeface="Times New Roman"/>
              </a:defRPr>
            </a:pPr>
            <a:r>
              <a:t>Wyższa Szkoła Edukacja w Sporcie</a:t>
            </a:r>
          </a:p>
          <a:p>
            <a:pPr defTabSz="584200">
              <a:defRPr sz="1600">
                <a:latin typeface="Times New Roman"/>
                <a:ea typeface="Times New Roman"/>
                <a:cs typeface="Times New Roman"/>
                <a:sym typeface="Times New Roman"/>
              </a:defRPr>
            </a:pPr>
            <a:r>
              <a:t>Specjalność: Menedżer sportu</a:t>
            </a:r>
          </a:p>
          <a:p>
            <a:pPr defTabSz="584200">
              <a:defRPr sz="1600">
                <a:latin typeface="Times New Roman"/>
                <a:ea typeface="Times New Roman"/>
                <a:cs typeface="Times New Roman"/>
                <a:sym typeface="Times New Roman"/>
              </a:defRPr>
            </a:pPr>
            <a:r>
              <a:t>Prof. WSEWS Marek Rybiński </a:t>
            </a:r>
          </a:p>
          <a:p>
            <a:pPr defTabSz="584200">
              <a:defRPr sz="1600">
                <a:latin typeface="Times New Roman"/>
                <a:ea typeface="Times New Roman"/>
                <a:cs typeface="Times New Roman"/>
                <a:sym typeface="Times New Roman"/>
              </a:defRPr>
            </a:pPr>
            <a:r>
              <a:t>Licencja/License: Marek Rybiński </a:t>
            </a:r>
          </a:p>
          <a:p>
            <a:pPr defTabSz="584200">
              <a:defRPr sz="1600">
                <a:latin typeface="Times New Roman"/>
                <a:ea typeface="Times New Roman"/>
                <a:cs typeface="Times New Roman"/>
                <a:sym typeface="Times New Roman"/>
              </a:defRPr>
            </a:pPr>
            <a:r>
              <a:t>© GrowinGame Sp. z o.o. &amp; GraSzkoleniowa.pl </a:t>
            </a:r>
          </a:p>
        </p:txBody>
      </p:sp>
      <p:pic>
        <p:nvPicPr>
          <p:cNvPr id="195" name="EWS_logokrzywe czarne 15x15.pdf" descr="EWS_logokrzywe czarne 15x15.pdf"/>
          <p:cNvPicPr>
            <a:picLocks noChangeAspect="1"/>
          </p:cNvPicPr>
          <p:nvPr/>
        </p:nvPicPr>
        <p:blipFill>
          <a:blip r:embed="rId3">
            <a:extLst/>
          </a:blip>
          <a:stretch>
            <a:fillRect/>
          </a:stretch>
        </p:blipFill>
        <p:spPr>
          <a:xfrm>
            <a:off x="21562223" y="10558236"/>
            <a:ext cx="1254700" cy="1119882"/>
          </a:xfrm>
          <a:prstGeom prst="rect">
            <a:avLst/>
          </a:prstGeom>
          <a:ln w="12700">
            <a:miter lim="400000"/>
          </a:ln>
        </p:spPr>
      </p:pic>
      <p:sp>
        <p:nvSpPr>
          <p:cNvPr id="196" name="Ograniczone pełnomocnictwo - CD"/>
          <p:cNvSpPr txBox="1"/>
          <p:nvPr/>
        </p:nvSpPr>
        <p:spPr>
          <a:xfrm>
            <a:off x="3772086" y="507865"/>
            <a:ext cx="20452695" cy="16255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defRPr b="0" sz="10000">
                <a:solidFill>
                  <a:srgbClr val="0433FF"/>
                </a:solidFill>
                <a:latin typeface="Phosphate Inline"/>
                <a:ea typeface="Phosphate Inline"/>
                <a:cs typeface="Phosphate Inline"/>
                <a:sym typeface="Phosphate Inline"/>
              </a:defRPr>
            </a:pPr>
            <a:r>
              <a:rPr sz="8800"/>
              <a:t>Ograniczone pełnomocnictwo</a:t>
            </a:r>
            <a:r>
              <a:t> - CD</a:t>
            </a:r>
          </a:p>
        </p:txBody>
      </p:sp>
      <p:pic>
        <p:nvPicPr>
          <p:cNvPr id="197" name="perception-3110813-1024x683.jpg" descr="perception-3110813-1024x683.jpg"/>
          <p:cNvPicPr>
            <a:picLocks noChangeAspect="1"/>
          </p:cNvPicPr>
          <p:nvPr/>
        </p:nvPicPr>
        <p:blipFill>
          <a:blip r:embed="rId4">
            <a:extLst/>
          </a:blip>
          <a:stretch>
            <a:fillRect/>
          </a:stretch>
        </p:blipFill>
        <p:spPr>
          <a:xfrm>
            <a:off x="652957" y="359770"/>
            <a:ext cx="2881275" cy="1921788"/>
          </a:xfrm>
          <a:prstGeom prst="rect">
            <a:avLst/>
          </a:prstGeom>
          <a:ln w="12700">
            <a:miter lim="400000"/>
          </a:ln>
        </p:spPr>
      </p:pic>
      <p:sp>
        <p:nvSpPr>
          <p:cNvPr id="198" name="Wielu negocjatorów w tym momencie ustępuje, ponieważ zaangażowało się w rozmowy, a kontrakt jest tuż, tuż, na wyciągnięcie ręki.…"/>
          <p:cNvSpPr txBox="1"/>
          <p:nvPr/>
        </p:nvSpPr>
        <p:spPr>
          <a:xfrm>
            <a:off x="678705" y="2594598"/>
            <a:ext cx="23119146" cy="115284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50000"/>
              </a:lnSpc>
              <a:defRPr b="0" sz="5000">
                <a:solidFill>
                  <a:srgbClr val="5E5E5E"/>
                </a:solidFill>
                <a:latin typeface="Phosphate Inline"/>
                <a:ea typeface="Phosphate Inline"/>
                <a:cs typeface="Phosphate Inline"/>
                <a:sym typeface="Phosphate Inline"/>
              </a:defRPr>
            </a:pPr>
            <a:r>
              <a:t>Wielu negocjatorów w tym momencie ustępuje, ponieważ zaangażowało się w rozmowy, a kontrakt jest tuż, tuż, na wyciągnięcie ręki. </a:t>
            </a:r>
          </a:p>
          <a:p>
            <a:pPr defTabSz="2438338">
              <a:lnSpc>
                <a:spcPct val="150000"/>
              </a:lnSpc>
              <a:defRPr b="0" sz="5000">
                <a:solidFill>
                  <a:srgbClr val="5E5E5E"/>
                </a:solidFill>
                <a:latin typeface="Phosphate Inline"/>
                <a:ea typeface="Phosphate Inline"/>
                <a:cs typeface="Phosphate Inline"/>
                <a:sym typeface="Phosphate Inline"/>
              </a:defRPr>
            </a:pPr>
            <a:r>
              <a:t>Jeśli Twój rozmówca nie ma uprawnień do podjęcia decyzji, staraj się za wszelką cenę dotrzeć do osoby decyzyjnej i to z nią prowadzić rozmowy. </a:t>
            </a:r>
          </a:p>
          <a:p>
            <a:pPr defTabSz="2438338">
              <a:lnSpc>
                <a:spcPct val="150000"/>
              </a:lnSpc>
              <a:defRPr b="0" sz="5000">
                <a:solidFill>
                  <a:srgbClr val="5E5E5E"/>
                </a:solidFill>
                <a:latin typeface="Phosphate Inline"/>
                <a:ea typeface="Phosphate Inline"/>
                <a:cs typeface="Phosphate Inline"/>
                <a:sym typeface="Phosphate Inline"/>
              </a:defRPr>
            </a:pPr>
            <a:r>
              <a:t>Jeśli Twój rozmówca oznajmi Ci na początku rozmowy, że nie ma uprawnień decyzyjnych, ale tylko on może prowadzić negocjacje, również zaproponuj wspólne zaprezentowanie ostatecznego porozumienia decydentowi. </a:t>
            </a:r>
          </a:p>
          <a:p>
            <a:pPr defTabSz="2438338">
              <a:lnSpc>
                <a:spcPct val="150000"/>
              </a:lnSpc>
              <a:defRPr b="0" sz="5000">
                <a:solidFill>
                  <a:srgbClr val="5E5E5E"/>
                </a:solidFill>
                <a:latin typeface="Phosphate Inline"/>
                <a:ea typeface="Phosphate Inline"/>
                <a:cs typeface="Phosphate Inline"/>
                <a:sym typeface="Phosphate Inline"/>
              </a:defRPr>
            </a:pPr>
          </a:p>
        </p:txBody>
      </p:sp>
      <p:pic>
        <p:nvPicPr>
          <p:cNvPr id="199" name="Zrzut ekranu 2023-06-24 o 11.36.54.png" descr="Zrzut ekranu 2023-06-24 o 11.36.54.png"/>
          <p:cNvPicPr>
            <a:picLocks noChangeAspect="1"/>
          </p:cNvPicPr>
          <p:nvPr/>
        </p:nvPicPr>
        <p:blipFill>
          <a:blip r:embed="rId5">
            <a:extLst/>
          </a:blip>
          <a:stretch>
            <a:fillRect/>
          </a:stretch>
        </p:blipFill>
        <p:spPr>
          <a:xfrm>
            <a:off x="434707" y="10589578"/>
            <a:ext cx="2044192" cy="2932305"/>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98"/>
                                        </p:tgtEl>
                                        <p:attrNameLst>
                                          <p:attrName>style.visibility</p:attrName>
                                        </p:attrNameLst>
                                      </p:cBhvr>
                                      <p:to>
                                        <p:strVal val="visible"/>
                                      </p:to>
                                    </p:set>
                                    <p:animEffect filter="fade" transition="in">
                                      <p:cBhvr>
                                        <p:cTn id="7" dur="10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8" grpId="1"/>
    </p:bld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