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media1.mp3" ContentType="audio/unknown"/>
  <Override PartName="/ppt/media/media2.mp3" ContentType="audio/unknown"/>
  <Override PartName="/ppt/media/media3.mp3" ContentType="audio/unknown"/>
  <Override PartName="/ppt/media/media4.mp3" ContentType="audio/unknown"/>
  <Override PartName="/ppt/media/media5.mp3" ContentType="audio/unknown"/>
  <Override PartName="/ppt/media/media6.mp3" ContentType="audio/unknown"/>
  <Override PartName="/ppt/media/media7.mp3" ContentType="audio/unknown"/>
  <Override PartName="/ppt/media/image2.jpeg" ContentType="image/jpeg"/>
  <Override PartName="/ppt/media/media8.mp3" ContentType="audio/unknown"/>
  <Override PartName="/ppt/media/media9.mp3" ContentType="audio/unknown"/>
  <Override PartName="/ppt/media/media10.mp3" ContentType="audio/unknown"/>
  <Override PartName="/ppt/media/media11.mp3" ContentType="audio/unknown"/>
  <Override PartName="/ppt/media/media12.mp3" ContentType="audio/unknown"/>
  <Override PartName="/ppt/media/media13.mp3" ContentType="audio/unknown"/>
  <Override PartName="/ppt/media/media14.mp3" ContentType="audio/unknown"/>
  <Override PartName="/ppt/media/media15.mp3" ContentType="audio/unknown"/>
  <Override PartName="/ppt/media/media16.mp3" ContentType="audio/unknown"/>
  <Override PartName="/ppt/media/media17.mp3" ContentType="audio/unknown"/>
  <Override PartName="/ppt/media/media18.mp3" ContentType="audio/unknown"/>
  <Override PartName="/ppt/media/image3.jpeg" ContentType="image/jpeg"/>
  <Override PartName="/ppt/media/image4.jpeg" ContentType="image/jpeg"/>
  <Override PartName="/ppt/media/media19.mp3" ContentType="audio/unknown"/>
  <Override PartName="/ppt/media/media20.mp3" ContentType="audio/unknown"/>
  <Override PartName="/ppt/media/media21.mp3" ContentType="audio/unknown"/>
  <Override PartName="/ppt/media/image5.jpeg" ContentType="image/jpeg"/>
  <Override PartName="/ppt/media/media22.mp3" ContentType="audio/unknown"/>
  <Override PartName="/ppt/media/image6.jpeg" ContentType="image/jpeg"/>
  <Override PartName="/ppt/media/image7.jpeg" ContentType="image/jpeg"/>
  <Override PartName="/ppt/media/media1.m4a"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ytuł">
    <p:spTree>
      <p:nvGrpSpPr>
        <p:cNvPr id="1" name=""/>
        <p:cNvGrpSpPr/>
        <p:nvPr/>
      </p:nvGrpSpPr>
      <p:grpSpPr>
        <a:xfrm>
          <a:off x="0" y="0"/>
          <a:ext cx="0" cy="0"/>
          <a:chOff x="0" y="0"/>
          <a:chExt cx="0" cy="0"/>
        </a:xfrm>
      </p:grpSpPr>
      <p:sp>
        <p:nvSpPr>
          <p:cNvPr id="11" name="Autor i data"/>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i data</a:t>
            </a:r>
          </a:p>
        </p:txBody>
      </p:sp>
      <p:sp>
        <p:nvSpPr>
          <p:cNvPr id="12" name="Tytuł prezentacji"/>
          <p:cNvSpPr txBox="1"/>
          <p:nvPr>
            <p:ph type="title" hasCustomPrompt="1"/>
          </p:nvPr>
        </p:nvSpPr>
        <p:spPr>
          <a:xfrm>
            <a:off x="1206496" y="2574991"/>
            <a:ext cx="21971004" cy="4648201"/>
          </a:xfrm>
          <a:prstGeom prst="rect">
            <a:avLst/>
          </a:prstGeom>
        </p:spPr>
        <p:txBody>
          <a:bodyPr anchor="b"/>
          <a:lstStyle>
            <a:lvl1pPr>
              <a:defRPr spc="-232" sz="11600"/>
            </a:lvl1pPr>
          </a:lstStyle>
          <a:p>
            <a:pPr/>
            <a:r>
              <a:t>Tytuł prezentacji</a:t>
            </a:r>
          </a:p>
        </p:txBody>
      </p:sp>
      <p:sp>
        <p:nvSpPr>
          <p:cNvPr id="13" name="Treść - poziom 1…"/>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Podtytuł prezentacji</a:t>
            </a:r>
          </a:p>
          <a:p>
            <a:pPr lvl="1"/>
            <a:r>
              <a:t/>
            </a:r>
          </a:p>
          <a:p>
            <a:pPr lvl="2"/>
            <a:r>
              <a:t/>
            </a:r>
          </a:p>
          <a:p>
            <a:pPr lvl="3"/>
            <a:r>
              <a:t/>
            </a:r>
          </a:p>
          <a:p>
            <a:pPr lvl="4"/>
            <a:r>
              <a:t/>
            </a:r>
          </a:p>
        </p:txBody>
      </p:sp>
      <p:sp>
        <p:nvSpPr>
          <p:cNvPr id="14"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świadczenie">
    <p:spTree>
      <p:nvGrpSpPr>
        <p:cNvPr id="1" name=""/>
        <p:cNvGrpSpPr/>
        <p:nvPr/>
      </p:nvGrpSpPr>
      <p:grpSpPr>
        <a:xfrm>
          <a:off x="0" y="0"/>
          <a:ext cx="0" cy="0"/>
          <a:chOff x="0" y="0"/>
          <a:chExt cx="0" cy="0"/>
        </a:xfrm>
      </p:grpSpPr>
      <p:sp>
        <p:nvSpPr>
          <p:cNvPr id="98" name="Treść - poziom 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Oświadczenie</a:t>
            </a:r>
          </a:p>
          <a:p>
            <a:pPr lvl="1"/>
            <a:r>
              <a:t/>
            </a:r>
          </a:p>
          <a:p>
            <a:pPr lvl="2"/>
            <a:r>
              <a:t/>
            </a:r>
          </a:p>
          <a:p>
            <a:pPr lvl="3"/>
            <a:r>
              <a:t/>
            </a:r>
          </a:p>
          <a:p>
            <a:pPr lvl="4"/>
            <a:r>
              <a:t/>
            </a:r>
          </a:p>
        </p:txBody>
      </p:sp>
      <p:sp>
        <p:nvSpPr>
          <p:cNvPr id="99"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żny fakt">
    <p:spTree>
      <p:nvGrpSpPr>
        <p:cNvPr id="1" name=""/>
        <p:cNvGrpSpPr/>
        <p:nvPr/>
      </p:nvGrpSpPr>
      <p:grpSpPr>
        <a:xfrm>
          <a:off x="0" y="0"/>
          <a:ext cx="0" cy="0"/>
          <a:chOff x="0" y="0"/>
          <a:chExt cx="0" cy="0"/>
        </a:xfrm>
      </p:grpSpPr>
      <p:sp>
        <p:nvSpPr>
          <p:cNvPr id="106" name="Treść - poziom 1…"/>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Informacje dotyczące faktu"/>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Informacje dotyczące faktu</a:t>
            </a:r>
          </a:p>
        </p:txBody>
      </p:sp>
      <p:sp>
        <p:nvSpPr>
          <p:cNvPr id="108"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ytat">
    <p:spTree>
      <p:nvGrpSpPr>
        <p:cNvPr id="1" name=""/>
        <p:cNvGrpSpPr/>
        <p:nvPr/>
      </p:nvGrpSpPr>
      <p:grpSpPr>
        <a:xfrm>
          <a:off x="0" y="0"/>
          <a:ext cx="0" cy="0"/>
          <a:chOff x="0" y="0"/>
          <a:chExt cx="0" cy="0"/>
        </a:xfrm>
      </p:grpSpPr>
      <p:sp>
        <p:nvSpPr>
          <p:cNvPr id="115" name="Uznanie autorstwa"/>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Uznanie autorstwa</a:t>
            </a:r>
          </a:p>
        </p:txBody>
      </p:sp>
      <p:sp>
        <p:nvSpPr>
          <p:cNvPr id="116" name="Treść - poziom 1…"/>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„Cytat godny uwagi”</a:t>
            </a:r>
          </a:p>
          <a:p>
            <a:pPr lvl="1"/>
            <a:r>
              <a:t/>
            </a:r>
          </a:p>
          <a:p>
            <a:pPr lvl="2"/>
            <a:r>
              <a:t/>
            </a:r>
          </a:p>
          <a:p>
            <a:pPr lvl="3"/>
            <a:r>
              <a:t/>
            </a:r>
          </a:p>
          <a:p>
            <a:pPr lvl="4"/>
            <a:r>
              <a:t/>
            </a:r>
          </a:p>
        </p:txBody>
      </p:sp>
      <p:sp>
        <p:nvSpPr>
          <p:cNvPr id="117"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3 sztuki)">
    <p:spTree>
      <p:nvGrpSpPr>
        <p:cNvPr id="1" name=""/>
        <p:cNvGrpSpPr/>
        <p:nvPr/>
      </p:nvGrpSpPr>
      <p:grpSpPr>
        <a:xfrm>
          <a:off x="0" y="0"/>
          <a:ext cx="0" cy="0"/>
          <a:chOff x="0" y="0"/>
          <a:chExt cx="0" cy="0"/>
        </a:xfrm>
      </p:grpSpPr>
      <p:sp>
        <p:nvSpPr>
          <p:cNvPr id="124" name="Obrazek"/>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Obrazek"/>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Obrazek"/>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djęcie">
    <p:spTree>
      <p:nvGrpSpPr>
        <p:cNvPr id="1" name=""/>
        <p:cNvGrpSpPr/>
        <p:nvPr/>
      </p:nvGrpSpPr>
      <p:grpSpPr>
        <a:xfrm>
          <a:off x="0" y="0"/>
          <a:ext cx="0" cy="0"/>
          <a:chOff x="0" y="0"/>
          <a:chExt cx="0" cy="0"/>
        </a:xfrm>
      </p:grpSpPr>
      <p:sp>
        <p:nvSpPr>
          <p:cNvPr id="134" name="Obrazek"/>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Numer slajdu"/>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sty">
    <p:spTree>
      <p:nvGrpSpPr>
        <p:cNvPr id="1" name=""/>
        <p:cNvGrpSpPr/>
        <p:nvPr/>
      </p:nvGrpSpPr>
      <p:grpSpPr>
        <a:xfrm>
          <a:off x="0" y="0"/>
          <a:ext cx="0" cy="0"/>
          <a:chOff x="0" y="0"/>
          <a:chExt cx="0" cy="0"/>
        </a:xfrm>
      </p:grpSpPr>
      <p:sp>
        <p:nvSpPr>
          <p:cNvPr id="142"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zdjęcie">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Tytuł prezentacji"/>
          <p:cNvSpPr txBox="1"/>
          <p:nvPr>
            <p:ph type="title" hasCustomPrompt="1"/>
          </p:nvPr>
        </p:nvSpPr>
        <p:spPr>
          <a:xfrm>
            <a:off x="1206500" y="7124700"/>
            <a:ext cx="21971000" cy="4648200"/>
          </a:xfrm>
          <a:prstGeom prst="rect">
            <a:avLst/>
          </a:prstGeom>
        </p:spPr>
        <p:txBody>
          <a:bodyPr anchor="b"/>
          <a:lstStyle>
            <a:lvl1pPr>
              <a:defRPr spc="-232" sz="11600"/>
            </a:lvl1pPr>
          </a:lstStyle>
          <a:p>
            <a:pPr/>
            <a:r>
              <a:t>Tytuł prezentacji</a:t>
            </a:r>
          </a:p>
        </p:txBody>
      </p:sp>
      <p:sp>
        <p:nvSpPr>
          <p:cNvPr id="23" name="Autor i data"/>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i data</a:t>
            </a:r>
          </a:p>
        </p:txBody>
      </p:sp>
      <p:sp>
        <p:nvSpPr>
          <p:cNvPr id="24" name="Treść - poziom 1…"/>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Podtytuł prezentacji</a:t>
            </a:r>
          </a:p>
          <a:p>
            <a:pPr lvl="1"/>
            <a:r>
              <a:t/>
            </a:r>
          </a:p>
          <a:p>
            <a:pPr lvl="2"/>
            <a:r>
              <a:t/>
            </a:r>
          </a:p>
          <a:p>
            <a:pPr lvl="3"/>
            <a:r>
              <a:t/>
            </a:r>
          </a:p>
          <a:p>
            <a:pPr lvl="4"/>
            <a:r>
              <a:t/>
            </a:r>
          </a:p>
        </p:txBody>
      </p:sp>
      <p:sp>
        <p:nvSpPr>
          <p:cNvPr id="2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zdjęcie (zamienny)">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Tytuł slajdu"/>
          <p:cNvSpPr txBox="1"/>
          <p:nvPr>
            <p:ph type="title" hasCustomPrompt="1"/>
          </p:nvPr>
        </p:nvSpPr>
        <p:spPr>
          <a:xfrm>
            <a:off x="1206500" y="1270000"/>
            <a:ext cx="9779000" cy="5882273"/>
          </a:xfrm>
          <a:prstGeom prst="rect">
            <a:avLst/>
          </a:prstGeom>
        </p:spPr>
        <p:txBody>
          <a:bodyPr anchor="b"/>
          <a:lstStyle/>
          <a:p>
            <a:pPr/>
            <a:r>
              <a:t>Tytuł slajdu</a:t>
            </a:r>
          </a:p>
        </p:txBody>
      </p:sp>
      <p:sp>
        <p:nvSpPr>
          <p:cNvPr id="34" name="Treść - poziom 1…"/>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Podtytuł slajdu</a:t>
            </a:r>
          </a:p>
          <a:p>
            <a:pPr lvl="1"/>
            <a:r>
              <a:t/>
            </a:r>
          </a:p>
          <a:p>
            <a:pPr lvl="2"/>
            <a:r>
              <a:t/>
            </a:r>
          </a:p>
          <a:p>
            <a:pPr lvl="3"/>
            <a:r>
              <a:t/>
            </a:r>
          </a:p>
          <a:p>
            <a:pPr lvl="4"/>
            <a:r>
              <a:t/>
            </a:r>
          </a:p>
        </p:txBody>
      </p:sp>
      <p:sp>
        <p:nvSpPr>
          <p:cNvPr id="35" name="Numer slajdu"/>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p:spTree>
      <p:nvGrpSpPr>
        <p:cNvPr id="1" name=""/>
        <p:cNvGrpSpPr/>
        <p:nvPr/>
      </p:nvGrpSpPr>
      <p:grpSpPr>
        <a:xfrm>
          <a:off x="0" y="0"/>
          <a:ext cx="0" cy="0"/>
          <a:chOff x="0" y="0"/>
          <a:chExt cx="0" cy="0"/>
        </a:xfrm>
      </p:grpSpPr>
      <p:sp>
        <p:nvSpPr>
          <p:cNvPr id="42" name="Tytuł slajdu"/>
          <p:cNvSpPr txBox="1"/>
          <p:nvPr>
            <p:ph type="title" hasCustomPrompt="1"/>
          </p:nvPr>
        </p:nvSpPr>
        <p:spPr>
          <a:prstGeom prst="rect">
            <a:avLst/>
          </a:prstGeom>
        </p:spPr>
        <p:txBody>
          <a:bodyPr/>
          <a:lstStyle/>
          <a:p>
            <a:pPr/>
            <a:r>
              <a:t>Tytuł slajdu</a:t>
            </a:r>
          </a:p>
        </p:txBody>
      </p:sp>
      <p:sp>
        <p:nvSpPr>
          <p:cNvPr id="43" name="Podtytuł slajdu"/>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Podtytuł slajdu</a:t>
            </a:r>
          </a:p>
        </p:txBody>
      </p:sp>
      <p:sp>
        <p:nvSpPr>
          <p:cNvPr id="44" name="Treść - poziom 1…"/>
          <p:cNvSpPr txBox="1"/>
          <p:nvPr>
            <p:ph type="body" idx="1" hasCustomPrompt="1"/>
          </p:nvPr>
        </p:nvSpPr>
        <p:spPr>
          <a:prstGeom prst="rect">
            <a:avLst/>
          </a:prstGeom>
        </p:spPr>
        <p:txBody>
          <a:bodyPr/>
          <a:lstStyle/>
          <a:p>
            <a:pPr/>
            <a:r>
              <a:t>Tekst punktora na slajdzie</a:t>
            </a:r>
          </a:p>
          <a:p>
            <a:pPr lvl="1"/>
            <a:r>
              <a:t/>
            </a:r>
          </a:p>
          <a:p>
            <a:pPr lvl="2"/>
            <a:r>
              <a:t/>
            </a:r>
          </a:p>
          <a:p>
            <a:pPr lvl="3"/>
            <a:r>
              <a:t/>
            </a:r>
          </a:p>
          <a:p>
            <a:pPr lvl="4"/>
            <a:r>
              <a:t/>
            </a:r>
          </a:p>
        </p:txBody>
      </p:sp>
      <p:sp>
        <p:nvSpPr>
          <p:cNvPr id="45"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ory">
    <p:spTree>
      <p:nvGrpSpPr>
        <p:cNvPr id="1" name=""/>
        <p:cNvGrpSpPr/>
        <p:nvPr/>
      </p:nvGrpSpPr>
      <p:grpSpPr>
        <a:xfrm>
          <a:off x="0" y="0"/>
          <a:ext cx="0" cy="0"/>
          <a:chOff x="0" y="0"/>
          <a:chExt cx="0" cy="0"/>
        </a:xfrm>
      </p:grpSpPr>
      <p:sp>
        <p:nvSpPr>
          <p:cNvPr id="52" name="Treść - poziom 1…"/>
          <p:cNvSpPr txBox="1"/>
          <p:nvPr>
            <p:ph type="body" idx="1" hasCustomPrompt="1"/>
          </p:nvPr>
        </p:nvSpPr>
        <p:spPr>
          <a:prstGeom prst="rect">
            <a:avLst/>
          </a:prstGeom>
        </p:spPr>
        <p:txBody>
          <a:bodyPr numCol="2" spcCol="1098550"/>
          <a:lstStyle/>
          <a:p>
            <a:pPr/>
            <a:r>
              <a:t>Tekst punktora na slajdzie</a:t>
            </a:r>
          </a:p>
          <a:p>
            <a:pPr lvl="1"/>
            <a:r>
              <a:t/>
            </a:r>
          </a:p>
          <a:p>
            <a:pPr lvl="2"/>
            <a:r>
              <a:t/>
            </a:r>
          </a:p>
          <a:p>
            <a:pPr lvl="3"/>
            <a:r>
              <a:t/>
            </a:r>
          </a:p>
          <a:p>
            <a:pPr lvl="4"/>
            <a:r>
              <a:t/>
            </a:r>
          </a:p>
        </p:txBody>
      </p:sp>
      <p:sp>
        <p:nvSpPr>
          <p:cNvPr id="53"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tuł i punktory ze zdjęciem">
    <p:spTree>
      <p:nvGrpSpPr>
        <p:cNvPr id="1" name=""/>
        <p:cNvGrpSpPr/>
        <p:nvPr/>
      </p:nvGrpSpPr>
      <p:grpSpPr>
        <a:xfrm>
          <a:off x="0" y="0"/>
          <a:ext cx="0" cy="0"/>
          <a:chOff x="0" y="0"/>
          <a:chExt cx="0" cy="0"/>
        </a:xfrm>
      </p:grpSpPr>
      <p:sp>
        <p:nvSpPr>
          <p:cNvPr id="60" name="Podtytuł slajdu"/>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Podtytuł slajdu</a:t>
            </a:r>
          </a:p>
        </p:txBody>
      </p:sp>
      <p:sp>
        <p:nvSpPr>
          <p:cNvPr id="61" name="Treść - poziom 1…"/>
          <p:cNvSpPr txBox="1"/>
          <p:nvPr>
            <p:ph type="body" sz="half" idx="1" hasCustomPrompt="1"/>
          </p:nvPr>
        </p:nvSpPr>
        <p:spPr>
          <a:xfrm>
            <a:off x="1206500" y="4248504"/>
            <a:ext cx="9779000" cy="8256630"/>
          </a:xfrm>
          <a:prstGeom prst="rect">
            <a:avLst/>
          </a:prstGeom>
        </p:spPr>
        <p:txBody>
          <a:bodyPr/>
          <a:lstStyle/>
          <a:p>
            <a:pPr/>
            <a:r>
              <a:t>Tekst punktora na slajdzie</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Tytuł slajdu"/>
          <p:cNvSpPr txBox="1"/>
          <p:nvPr>
            <p:ph type="title" hasCustomPrompt="1"/>
          </p:nvPr>
        </p:nvSpPr>
        <p:spPr>
          <a:xfrm>
            <a:off x="1206500" y="1079500"/>
            <a:ext cx="9779000" cy="1435100"/>
          </a:xfrm>
          <a:prstGeom prst="rect">
            <a:avLst/>
          </a:prstGeom>
        </p:spPr>
        <p:txBody>
          <a:bodyPr/>
          <a:lstStyle/>
          <a:p>
            <a:pPr/>
            <a:r>
              <a:t>Tytuł slajdu</a:t>
            </a:r>
          </a:p>
        </p:txBody>
      </p:sp>
      <p:sp>
        <p:nvSpPr>
          <p:cNvPr id="64"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kcja">
    <p:spTree>
      <p:nvGrpSpPr>
        <p:cNvPr id="1" name=""/>
        <p:cNvGrpSpPr/>
        <p:nvPr/>
      </p:nvGrpSpPr>
      <p:grpSpPr>
        <a:xfrm>
          <a:off x="0" y="0"/>
          <a:ext cx="0" cy="0"/>
          <a:chOff x="0" y="0"/>
          <a:chExt cx="0" cy="0"/>
        </a:xfrm>
      </p:grpSpPr>
      <p:sp>
        <p:nvSpPr>
          <p:cNvPr id="71" name="Tytuł sekcji"/>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Tytuł sekcji</a:t>
            </a:r>
          </a:p>
        </p:txBody>
      </p:sp>
      <p:sp>
        <p:nvSpPr>
          <p:cNvPr id="72" name="Numer slajdu"/>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ylko tytuł">
    <p:spTree>
      <p:nvGrpSpPr>
        <p:cNvPr id="1" name=""/>
        <p:cNvGrpSpPr/>
        <p:nvPr/>
      </p:nvGrpSpPr>
      <p:grpSpPr>
        <a:xfrm>
          <a:off x="0" y="0"/>
          <a:ext cx="0" cy="0"/>
          <a:chOff x="0" y="0"/>
          <a:chExt cx="0" cy="0"/>
        </a:xfrm>
      </p:grpSpPr>
      <p:sp>
        <p:nvSpPr>
          <p:cNvPr id="79" name="Tytuł slajdu"/>
          <p:cNvSpPr txBox="1"/>
          <p:nvPr>
            <p:ph type="title" hasCustomPrompt="1"/>
          </p:nvPr>
        </p:nvSpPr>
        <p:spPr>
          <a:xfrm>
            <a:off x="1206500" y="1079500"/>
            <a:ext cx="21971000" cy="1434949"/>
          </a:xfrm>
          <a:prstGeom prst="rect">
            <a:avLst/>
          </a:prstGeom>
        </p:spPr>
        <p:txBody>
          <a:bodyPr/>
          <a:lstStyle/>
          <a:p>
            <a:pPr/>
            <a:r>
              <a:t>Tytuł slajdu</a:t>
            </a:r>
          </a:p>
        </p:txBody>
      </p:sp>
      <p:sp>
        <p:nvSpPr>
          <p:cNvPr id="80" name="Podtytuł slajdu"/>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Podtytuł slajdu</a:t>
            </a:r>
          </a:p>
        </p:txBody>
      </p:sp>
      <p:sp>
        <p:nvSpPr>
          <p:cNvPr id="8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gram">
    <p:spTree>
      <p:nvGrpSpPr>
        <p:cNvPr id="1" name=""/>
        <p:cNvGrpSpPr/>
        <p:nvPr/>
      </p:nvGrpSpPr>
      <p:grpSpPr>
        <a:xfrm>
          <a:off x="0" y="0"/>
          <a:ext cx="0" cy="0"/>
          <a:chOff x="0" y="0"/>
          <a:chExt cx="0" cy="0"/>
        </a:xfrm>
      </p:grpSpPr>
      <p:sp>
        <p:nvSpPr>
          <p:cNvPr id="88" name="Tytuł programu"/>
          <p:cNvSpPr txBox="1"/>
          <p:nvPr>
            <p:ph type="title" hasCustomPrompt="1"/>
          </p:nvPr>
        </p:nvSpPr>
        <p:spPr>
          <a:xfrm>
            <a:off x="1206500" y="1079500"/>
            <a:ext cx="21971000" cy="1435100"/>
          </a:xfrm>
          <a:prstGeom prst="rect">
            <a:avLst/>
          </a:prstGeom>
        </p:spPr>
        <p:txBody>
          <a:bodyPr/>
          <a:lstStyle/>
          <a:p>
            <a:pPr/>
            <a:r>
              <a:t>Tytuł programu</a:t>
            </a:r>
          </a:p>
        </p:txBody>
      </p:sp>
      <p:sp>
        <p:nvSpPr>
          <p:cNvPr id="89" name="Podtytuł programu"/>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Podtytuł programu</a:t>
            </a:r>
          </a:p>
        </p:txBody>
      </p:sp>
      <p:sp>
        <p:nvSpPr>
          <p:cNvPr id="90" name="Treść - poziom 1…"/>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Tematy programu</a:t>
            </a:r>
          </a:p>
          <a:p>
            <a:pPr lvl="1"/>
            <a:r>
              <a:t/>
            </a:r>
          </a:p>
          <a:p>
            <a:pPr lvl="2"/>
            <a:r>
              <a:t/>
            </a:r>
          </a:p>
          <a:p>
            <a:pPr lvl="3"/>
            <a:r>
              <a:t/>
            </a:r>
          </a:p>
          <a:p>
            <a:pPr lvl="4"/>
            <a:r>
              <a:t/>
            </a:r>
          </a:p>
        </p:txBody>
      </p:sp>
      <p:sp>
        <p:nvSpPr>
          <p:cNvPr id="91" name="Numer slajd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ytuł slajdu"/>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Tytuł slajdu</a:t>
            </a:r>
          </a:p>
        </p:txBody>
      </p:sp>
      <p:sp>
        <p:nvSpPr>
          <p:cNvPr id="3" name="Treść - poziom 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Tekst punktora na slajdzie</a:t>
            </a:r>
          </a:p>
          <a:p>
            <a:pPr lvl="1"/>
            <a:r>
              <a:t/>
            </a:r>
          </a:p>
          <a:p>
            <a:pPr lvl="2"/>
            <a:r>
              <a:t/>
            </a:r>
          </a:p>
          <a:p>
            <a:pPr lvl="3"/>
            <a:r>
              <a:t/>
            </a:r>
          </a:p>
          <a:p>
            <a:pPr lvl="4"/>
            <a:r>
              <a:t/>
            </a:r>
          </a:p>
        </p:txBody>
      </p:sp>
      <p:sp>
        <p:nvSpPr>
          <p:cNvPr id="4" name="Numer slajdu"/>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audio" Target="../media/media1.mp3"/><Relationship Id="rId6" Type="http://schemas.microsoft.com/office/2007/relationships/media" Target="../media/media1.mp3"/><Relationship Id="rId7" Type="http://schemas.openxmlformats.org/officeDocument/2006/relationships/image" Target="../media/image3.png"/><Relationship Id="rId8" Type="http://schemas.openxmlformats.org/officeDocument/2006/relationships/audio" Target="../media/media2.mp3"/><Relationship Id="rId9" Type="http://schemas.microsoft.com/office/2007/relationships/media" Target="../media/media2.mp3"/><Relationship Id="rId10" Type="http://schemas.openxmlformats.org/officeDocument/2006/relationships/audio" Target="../media/media3.mp3"/><Relationship Id="rId11" Type="http://schemas.microsoft.com/office/2007/relationships/media" Target="../media/media3.mp3"/><Relationship Id="rId12" Type="http://schemas.openxmlformats.org/officeDocument/2006/relationships/audio" Target="../media/media4.mp3"/><Relationship Id="rId13" Type="http://schemas.microsoft.com/office/2007/relationships/media" Target="../media/media4.mp3"/><Relationship Id="rId14" Type="http://schemas.openxmlformats.org/officeDocument/2006/relationships/audio" Target="../media/media5.mp3"/><Relationship Id="rId15" Type="http://schemas.microsoft.com/office/2007/relationships/media" Target="../media/media5.mp3"/><Relationship Id="rId16" Type="http://schemas.openxmlformats.org/officeDocument/2006/relationships/audio" Target="../media/media6.mp3"/><Relationship Id="rId17" Type="http://schemas.microsoft.com/office/2007/relationships/media" Target="../media/media6.mp3"/><Relationship Id="rId18" Type="http://schemas.openxmlformats.org/officeDocument/2006/relationships/audio" Target="../media/media7.mp3"/><Relationship Id="rId19" Type="http://schemas.microsoft.com/office/2007/relationships/media" Target="../media/media7.mp3"/></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audio" Target="../media/media19.mp3"/><Relationship Id="rId5" Type="http://schemas.microsoft.com/office/2007/relationships/media" Target="../media/media19.mp3"/><Relationship Id="rId6" Type="http://schemas.openxmlformats.org/officeDocument/2006/relationships/image" Target="../media/image3.png"/><Relationship Id="rId7" Type="http://schemas.openxmlformats.org/officeDocument/2006/relationships/audio" Target="../media/media20.mp3"/><Relationship Id="rId8" Type="http://schemas.microsoft.com/office/2007/relationships/media" Target="../media/media20.mp3"/><Relationship Id="rId9"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audio" Target="../media/media21.mp3"/><Relationship Id="rId5" Type="http://schemas.microsoft.com/office/2007/relationships/media" Target="../media/media21.mp3"/><Relationship Id="rId6" Type="http://schemas.openxmlformats.org/officeDocument/2006/relationships/image" Target="../media/image3.png"/><Relationship Id="rId7"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audio" Target="../media/media22.mp3"/><Relationship Id="rId6" Type="http://schemas.microsoft.com/office/2007/relationships/media" Target="../media/media22.mp3"/><Relationship Id="rId7" Type="http://schemas.openxmlformats.org/officeDocument/2006/relationships/image" Target="../media/image3.png"/><Relationship Id="rId8"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audio" Target="../media/media8.mp3"/><Relationship Id="rId5" Type="http://schemas.microsoft.com/office/2007/relationships/media" Target="../media/media8.mp3"/><Relationship Id="rId6" Type="http://schemas.openxmlformats.org/officeDocument/2006/relationships/image" Target="../media/image3.png"/><Relationship Id="rId7" Type="http://schemas.openxmlformats.org/officeDocument/2006/relationships/audio" Target="../media/media9.mp3"/><Relationship Id="rId8" Type="http://schemas.microsoft.com/office/2007/relationships/media" Target="../media/media9.mp3"/><Relationship Id="rId9" Type="http://schemas.openxmlformats.org/officeDocument/2006/relationships/image" Target="../media/image4.png"/><Relationship Id="rId10"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6.jpeg"/><Relationship Id="rId5"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7.jpeg"/><Relationship Id="rId5"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audio" Target="../media/media1.m4a"/><Relationship Id="rId5" Type="http://schemas.microsoft.com/office/2007/relationships/media" Target="../media/media1.m4a"/><Relationship Id="rId6" Type="http://schemas.openxmlformats.org/officeDocument/2006/relationships/image" Target="../media/image3.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audio" Target="../media/media10.mp3"/><Relationship Id="rId5" Type="http://schemas.microsoft.com/office/2007/relationships/media" Target="../media/media10.mp3"/><Relationship Id="rId6" Type="http://schemas.openxmlformats.org/officeDocument/2006/relationships/image" Target="../media/image3.png"/><Relationship Id="rId7"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audio" Target="../media/media11.mp3"/><Relationship Id="rId5" Type="http://schemas.microsoft.com/office/2007/relationships/media" Target="../media/media11.mp3"/><Relationship Id="rId6" Type="http://schemas.openxmlformats.org/officeDocument/2006/relationships/image" Target="../media/image3.png"/><Relationship Id="rId7"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audio" Target="../media/media12.mp3"/><Relationship Id="rId5" Type="http://schemas.microsoft.com/office/2007/relationships/media" Target="../media/media12.mp3"/><Relationship Id="rId6" Type="http://schemas.openxmlformats.org/officeDocument/2006/relationships/image" Target="../media/image3.png"/><Relationship Id="rId7"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audio" Target="../media/media13.mp3"/><Relationship Id="rId5" Type="http://schemas.microsoft.com/office/2007/relationships/media" Target="../media/media13.mp3"/><Relationship Id="rId6" Type="http://schemas.openxmlformats.org/officeDocument/2006/relationships/image" Target="../media/image3.png"/><Relationship Id="rId7" Type="http://schemas.openxmlformats.org/officeDocument/2006/relationships/audio" Target="../media/media14.mp3"/><Relationship Id="rId8" Type="http://schemas.microsoft.com/office/2007/relationships/media" Target="../media/media14.mp3"/><Relationship Id="rId9" Type="http://schemas.openxmlformats.org/officeDocument/2006/relationships/audio" Target="../media/media15.mp3"/><Relationship Id="rId10" Type="http://schemas.microsoft.com/office/2007/relationships/media" Target="../media/media15.mp3"/><Relationship Id="rId11" Type="http://schemas.openxmlformats.org/officeDocument/2006/relationships/audio" Target="../media/media16.mp3"/><Relationship Id="rId12" Type="http://schemas.microsoft.com/office/2007/relationships/media" Target="../media/media16.mp3"/><Relationship Id="rId13" Type="http://schemas.openxmlformats.org/officeDocument/2006/relationships/audio" Target="../media/media17.mp3"/><Relationship Id="rId14" Type="http://schemas.microsoft.com/office/2007/relationships/media" Target="../media/media17.mp3"/><Relationship Id="rId15" Type="http://schemas.openxmlformats.org/officeDocument/2006/relationships/audio" Target="../media/media18.mp3"/><Relationship Id="rId16" Type="http://schemas.microsoft.com/office/2007/relationships/media" Target="../media/media18.mp3"/><Relationship Id="rId1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Lease-Negotiation-2.jpg" descr="Lease-Negotiation-2.jpg"/>
          <p:cNvPicPr>
            <a:picLocks noChangeAspect="1"/>
          </p:cNvPicPr>
          <p:nvPr/>
        </p:nvPicPr>
        <p:blipFill>
          <a:blip r:embed="rId2">
            <a:extLst/>
          </a:blip>
          <a:stretch>
            <a:fillRect/>
          </a:stretch>
        </p:blipFill>
        <p:spPr>
          <a:xfrm>
            <a:off x="-3144925" y="-9715"/>
            <a:ext cx="32318661" cy="13735430"/>
          </a:xfrm>
          <a:prstGeom prst="rect">
            <a:avLst/>
          </a:prstGeom>
          <a:ln w="12700">
            <a:miter lim="400000"/>
          </a:ln>
        </p:spPr>
      </p:pic>
      <p:sp>
        <p:nvSpPr>
          <p:cNvPr id="152" name="Techniki i praktyki negocjacyjne"/>
          <p:cNvSpPr txBox="1"/>
          <p:nvPr/>
        </p:nvSpPr>
        <p:spPr>
          <a:xfrm>
            <a:off x="1415285" y="9245266"/>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153"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154"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55" name="Użytkownik (właściciel licencji) ma prawo powielania dowolnych części lub całego  Produktu jedynie w celu osobistego przekazania kopii Produktu uczestnikom zajęć edukacyjnych, które osobiście prowadzi. Dotyczy to także zajęć prowadzonych online"/>
          <p:cNvSpPr txBox="1"/>
          <p:nvPr/>
        </p:nvSpPr>
        <p:spPr>
          <a:xfrm>
            <a:off x="813002" y="11507217"/>
            <a:ext cx="19229832" cy="26708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solidFill>
                  <a:srgbClr val="FF2600"/>
                </a:solidFill>
              </a:defRPr>
            </a:pPr>
            <a:r>
              <a:t>Użytkownik (właściciel licencji) ma prawo powielania dowolnych części lub całego </a:t>
            </a:r>
            <a:br/>
            <a:r>
              <a:t>Produktu jedynie w celu osobistego przekazania kopii Produktu uczestnikom zajęć edukacyjnych, które osobiście prowadzi. Dotyczy to także zajęć prowadzonych online i przekazywania tejże publikacji w formie elektronicznego pliku PDF.                     Niemniej właściciel licencji powinien poinformować uczestników, iż mogą wykorzystywać publikację wyłącznie do własnych celów edukacyjnych (nie mogą jej kopiować, upubliczniać, przekazywać lub odsprzedawać dalej, osobom trzecim). </a:t>
            </a:r>
            <a:br/>
          </a:p>
        </p:txBody>
      </p:sp>
      <p:pic>
        <p:nvPicPr>
          <p:cNvPr id="156" name="Zrzut ekranu 2020-10-30 o 08.21.41.png" descr="Zrzut ekranu 2020-10-30 o 08.21.41.png"/>
          <p:cNvPicPr>
            <a:picLocks noChangeAspect="1"/>
          </p:cNvPicPr>
          <p:nvPr/>
        </p:nvPicPr>
        <p:blipFill>
          <a:blip r:embed="rId4">
            <a:extLst/>
          </a:blip>
          <a:stretch>
            <a:fillRect/>
          </a:stretch>
        </p:blipFill>
        <p:spPr>
          <a:xfrm>
            <a:off x="21231156" y="370628"/>
            <a:ext cx="2656860" cy="3834643"/>
          </a:xfrm>
          <a:prstGeom prst="rect">
            <a:avLst/>
          </a:prstGeom>
          <a:ln w="12700">
            <a:miter lim="400000"/>
          </a:ln>
        </p:spPr>
      </p:pic>
      <p:pic>
        <p:nvPicPr>
          <p:cNvPr id="157" name="-Opracowanie-Profesor-WSEWS-Ma1658778858.mp3" descr="-Opracowanie-Profesor-WSEWS-Ma1658778858.mp3"/>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1334803" y="-3797635"/>
            <a:ext cx="571501" cy="571501"/>
          </a:xfrm>
          <a:prstGeom prst="rect">
            <a:avLst/>
          </a:prstGeom>
          <a:ln w="12700">
            <a:miter lim="400000"/>
          </a:ln>
        </p:spPr>
      </p:pic>
      <p:pic>
        <p:nvPicPr>
          <p:cNvPr id="158" name="-Techniki-i-praktyki-negocjacy1658779010.mp3" descr="-Techniki-i-praktyki-negocjacy1658779010.mp3"/>
          <p:cNvPicPr>
            <a:picLocks noChangeAspect="0"/>
          </p:cNvPicPr>
          <p:nvPr>
            <a:audioFile r:link="rId8"/>
            <p:extLst>
              <p:ext uri="{DAA4B4D4-6D71-4841-9C94-3DE7FCFB9230}">
                <p14:media xmlns:p14="http://schemas.microsoft.com/office/powerpoint/2010/main" r:embed="rId9"/>
              </p:ext>
            </p:extLst>
          </p:nvPr>
        </p:nvPicPr>
        <p:blipFill>
          <a:blip r:embed="rId7">
            <a:extLst/>
          </a:blip>
          <a:stretch>
            <a:fillRect/>
          </a:stretch>
        </p:blipFill>
        <p:spPr>
          <a:xfrm>
            <a:off x="-563469" y="-3797635"/>
            <a:ext cx="571501" cy="571501"/>
          </a:xfrm>
          <a:prstGeom prst="rect">
            <a:avLst/>
          </a:prstGeom>
          <a:ln w="12700">
            <a:miter lim="400000"/>
          </a:ln>
        </p:spPr>
      </p:pic>
      <p:sp>
        <p:nvSpPr>
          <p:cNvPr id="159" name="CZ. I - Techniki na rozpoczęcie negocjacji"/>
          <p:cNvSpPr txBox="1"/>
          <p:nvPr/>
        </p:nvSpPr>
        <p:spPr>
          <a:xfrm>
            <a:off x="4832195" y="10636443"/>
            <a:ext cx="13375793"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solidFill>
                  <a:srgbClr val="0433FF"/>
                </a:solidFill>
                <a:latin typeface="Phosphate Inline"/>
                <a:ea typeface="Phosphate Inline"/>
                <a:cs typeface="Phosphate Inline"/>
                <a:sym typeface="Phosphate Inline"/>
              </a:defRPr>
            </a:lvl1pPr>
          </a:lstStyle>
          <a:p>
            <a:pPr/>
            <a:r>
              <a:t>CZ. I - Techniki na rozpoczęcie negocjacji</a:t>
            </a:r>
          </a:p>
        </p:txBody>
      </p:sp>
      <p:pic>
        <p:nvPicPr>
          <p:cNvPr id="160" name="Techniki-na-rozpoczęcie-negocj1659467541.mp3" descr="Techniki-na-rozpoczęcie-negocj1659467541.mp3"/>
          <p:cNvPicPr>
            <a:picLocks noChangeAspect="0"/>
          </p:cNvPicPr>
          <p:nvPr>
            <a:audioFile r:link="rId10"/>
            <p:extLst>
              <p:ext uri="{DAA4B4D4-6D71-4841-9C94-3DE7FCFB9230}">
                <p14:media xmlns:p14="http://schemas.microsoft.com/office/powerpoint/2010/main" r:embed="rId11"/>
              </p:ext>
            </p:extLst>
          </p:nvPr>
        </p:nvPicPr>
        <p:blipFill>
          <a:blip r:embed="rId7">
            <a:extLst/>
          </a:blip>
          <a:stretch>
            <a:fillRect/>
          </a:stretch>
        </p:blipFill>
        <p:spPr>
          <a:xfrm>
            <a:off x="3123511" y="-6662371"/>
            <a:ext cx="571501" cy="571501"/>
          </a:xfrm>
          <a:prstGeom prst="rect">
            <a:avLst/>
          </a:prstGeom>
          <a:ln w="12700">
            <a:miter lim="400000"/>
          </a:ln>
        </p:spPr>
      </p:pic>
      <p:pic>
        <p:nvPicPr>
          <p:cNvPr id="161" name="Audiobuk ten jest fragmentem.mp3" descr="Audiobuk ten jest fragmentem.mp3"/>
          <p:cNvPicPr>
            <a:picLocks noChangeAspect="0"/>
          </p:cNvPicPr>
          <p:nvPr>
            <a:audioFile r:link="rId12"/>
            <p:extLst>
              <p:ext uri="{DAA4B4D4-6D71-4841-9C94-3DE7FCFB9230}">
                <p14:media xmlns:p14="http://schemas.microsoft.com/office/powerpoint/2010/main" r:embed="rId13"/>
              </p:ext>
            </p:extLst>
          </p:nvPr>
        </p:nvPicPr>
        <p:blipFill>
          <a:blip r:embed="rId7">
            <a:extLst/>
          </a:blip>
          <a:stretch>
            <a:fillRect/>
          </a:stretch>
        </p:blipFill>
        <p:spPr>
          <a:xfrm>
            <a:off x="5202036" y="-3744599"/>
            <a:ext cx="571501" cy="571501"/>
          </a:xfrm>
          <a:prstGeom prst="rect">
            <a:avLst/>
          </a:prstGeom>
          <a:ln w="12700">
            <a:miter lim="400000"/>
          </a:ln>
        </p:spPr>
      </p:pic>
      <p:pic>
        <p:nvPicPr>
          <p:cNvPr id="162" name="Wszelkie-prawa-zastrzeżone-ża1660285617.mp3" descr="Wszelkie-prawa-zastrzeżone-ża1660285617.mp3"/>
          <p:cNvPicPr>
            <a:picLocks noChangeAspect="0"/>
          </p:cNvPicPr>
          <p:nvPr>
            <a:audioFile r:link="rId14"/>
            <p:extLst>
              <p:ext uri="{DAA4B4D4-6D71-4841-9C94-3DE7FCFB9230}">
                <p14:media xmlns:p14="http://schemas.microsoft.com/office/powerpoint/2010/main" r:embed="rId15"/>
              </p:ext>
            </p:extLst>
          </p:nvPr>
        </p:nvPicPr>
        <p:blipFill>
          <a:blip r:embed="rId7">
            <a:extLst/>
          </a:blip>
          <a:stretch>
            <a:fillRect/>
          </a:stretch>
        </p:blipFill>
        <p:spPr>
          <a:xfrm>
            <a:off x="6942911" y="-3744599"/>
            <a:ext cx="571501" cy="571501"/>
          </a:xfrm>
          <a:prstGeom prst="rect">
            <a:avLst/>
          </a:prstGeom>
          <a:ln w="12700">
            <a:miter lim="400000"/>
          </a:ln>
        </p:spPr>
      </p:pic>
      <p:pic>
        <p:nvPicPr>
          <p:cNvPr id="163" name="All-rights-reserved-no-1660003569.mp3" descr="All-rights-reserved-no-1660003569.mp3"/>
          <p:cNvPicPr>
            <a:picLocks noChangeAspect="0"/>
          </p:cNvPicPr>
          <p:nvPr>
            <a:audioFile r:link="rId16"/>
            <p:extLst>
              <p:ext uri="{DAA4B4D4-6D71-4841-9C94-3DE7FCFB9230}">
                <p14:media xmlns:p14="http://schemas.microsoft.com/office/powerpoint/2010/main" r:embed="rId17"/>
              </p:ext>
            </p:extLst>
          </p:nvPr>
        </p:nvPicPr>
        <p:blipFill>
          <a:blip r:embed="rId7">
            <a:extLst/>
          </a:blip>
          <a:stretch>
            <a:fillRect/>
          </a:stretch>
        </p:blipFill>
        <p:spPr>
          <a:xfrm>
            <a:off x="9032033" y="-3585492"/>
            <a:ext cx="571501" cy="571501"/>
          </a:xfrm>
          <a:prstGeom prst="rect">
            <a:avLst/>
          </a:prstGeom>
          <a:ln w="12700">
            <a:miter lim="400000"/>
          </a:ln>
        </p:spPr>
      </p:pic>
      <p:sp>
        <p:nvSpPr>
          <p:cNvPr id="164" name="Koło"/>
          <p:cNvSpPr/>
          <p:nvPr/>
        </p:nvSpPr>
        <p:spPr>
          <a:xfrm>
            <a:off x="21924585" y="1347706"/>
            <a:ext cx="1270001" cy="1270001"/>
          </a:xfrm>
          <a:prstGeom prst="ellipse">
            <a:avLst/>
          </a:prstGeom>
          <a:solidFill>
            <a:schemeClr val="accent1"/>
          </a:solidFill>
          <a:ln w="12700">
            <a:miter lim="400000"/>
          </a:ln>
        </p:spPr>
        <p:txBody>
          <a:bodyPr lIns="0" tIns="0" rIns="0" bIns="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65" name="1"/>
          <p:cNvSpPr txBox="1"/>
          <p:nvPr/>
        </p:nvSpPr>
        <p:spPr>
          <a:xfrm>
            <a:off x="22294130" y="1479224"/>
            <a:ext cx="530912" cy="10069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900">
                <a:solidFill>
                  <a:srgbClr val="000000"/>
                </a:solidFill>
              </a:defRPr>
            </a:lvl1pPr>
          </a:lstStyle>
          <a:p>
            <a:pPr/>
            <a:r>
              <a:t>1</a:t>
            </a:r>
          </a:p>
        </p:txBody>
      </p:sp>
      <p:sp>
        <p:nvSpPr>
          <p:cNvPr id="166" name="WYŻSZA SZKOŁA EDUKACJA W SPORCIE"/>
          <p:cNvSpPr txBox="1"/>
          <p:nvPr/>
        </p:nvSpPr>
        <p:spPr>
          <a:xfrm>
            <a:off x="1081540" y="450786"/>
            <a:ext cx="5308165" cy="480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sz="2200">
                <a:solidFill>
                  <a:srgbClr val="FFFFFF"/>
                </a:solidFill>
                <a:latin typeface="Phosphate Inline"/>
                <a:ea typeface="Phosphate Inline"/>
                <a:cs typeface="Phosphate Inline"/>
                <a:sym typeface="Phosphate Inline"/>
              </a:defRPr>
            </a:lvl1pPr>
          </a:lstStyle>
          <a:p>
            <a:pPr/>
            <a:r>
              <a:t>WYŻSZA SZKOŁA EDUKACJA W SPORCIE</a:t>
            </a:r>
          </a:p>
        </p:txBody>
      </p:sp>
      <p:sp>
        <p:nvSpPr>
          <p:cNvPr id="167" name="WORKBOOK EWS"/>
          <p:cNvSpPr txBox="1"/>
          <p:nvPr/>
        </p:nvSpPr>
        <p:spPr>
          <a:xfrm rot="5400000">
            <a:off x="13688032" y="5817575"/>
            <a:ext cx="12983610" cy="2080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defRPr sz="8000">
                <a:solidFill>
                  <a:srgbClr val="FFFFFF"/>
                </a:solidFill>
                <a:latin typeface="Phosphate Inline"/>
                <a:ea typeface="Phosphate Inline"/>
                <a:cs typeface="Phosphate Inline"/>
                <a:sym typeface="Phosphate Inline"/>
              </a:defRPr>
            </a:lvl1pPr>
          </a:lstStyle>
          <a:p>
            <a:pPr/>
            <a:r>
              <a:t>WORKBOOK EWS </a:t>
            </a:r>
          </a:p>
        </p:txBody>
      </p:sp>
      <p:pic>
        <p:nvPicPr>
          <p:cNvPr id="168" name="Część-pierwszaTechniki-na-rozp1701599488.mp3" descr="Część-pierwszaTechniki-na-rozp1701599488.mp3"/>
          <p:cNvPicPr>
            <a:picLocks noChangeAspect="0"/>
          </p:cNvPicPr>
          <p:nvPr>
            <a:audioFile r:link="rId18"/>
            <p:extLst>
              <p:ext uri="{DAA4B4D4-6D71-4841-9C94-3DE7FCFB9230}">
                <p14:media xmlns:p14="http://schemas.microsoft.com/office/powerpoint/2010/main" r:embed="rId19"/>
              </p:ext>
            </p:extLst>
          </p:nvPr>
        </p:nvPicPr>
        <p:blipFill>
          <a:blip r:embed="rId7">
            <a:extLst/>
          </a:blip>
          <a:stretch>
            <a:fillRect/>
          </a:stretch>
        </p:blipFill>
        <p:spPr>
          <a:xfrm>
            <a:off x="10130897" y="127000"/>
            <a:ext cx="571501"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759" fill="hold"/>
                                        <p:tgtEl>
                                          <p:spTgt spid="158"/>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1" grpId="2" fill="hold">
                                  <p:stCondLst>
                                    <p:cond delay="0"/>
                                  </p:stCondLst>
                                  <p:childTnLst>
                                    <p:cmd type="call" cmd="playFrom(0.0)">
                                      <p:cBhvr>
                                        <p:cTn id="10" dur="4728" fill="hold"/>
                                        <p:tgtEl>
                                          <p:spTgt spid="168"/>
                                        </p:tgtEl>
                                      </p:cBhvr>
                                    </p:cmd>
                                  </p:childTnLst>
                                </p:cTn>
                              </p:par>
                            </p:childTnLst>
                          </p:cTn>
                        </p:par>
                      </p:childTnLst>
                    </p:cTn>
                  </p:par>
                  <p:par>
                    <p:cTn id="11" fill="hold">
                      <p:stCondLst>
                        <p:cond delay="indefinite"/>
                      </p:stCondLst>
                      <p:childTnLst>
                        <p:par>
                          <p:cTn id="12" fill="hold">
                            <p:stCondLst>
                              <p:cond delay="0"/>
                            </p:stCondLst>
                            <p:childTnLst>
                              <p:par>
                                <p:cTn id="13" presetClass="mediacall" nodeType="clickEffect" presetSubtype="0" presetID="1" grpId="3" fill="hold">
                                  <p:stCondLst>
                                    <p:cond delay="0"/>
                                  </p:stCondLst>
                                  <p:childTnLst>
                                    <p:cmd type="call" cmd="playFrom(0.0)">
                                      <p:cBhvr>
                                        <p:cTn id="14" dur="12600" fill="hold"/>
                                        <p:tgtEl>
                                          <p:spTgt spid="157"/>
                                        </p:tgtEl>
                                      </p:cBhvr>
                                    </p:cmd>
                                  </p:childTnLst>
                                </p:cTn>
                              </p:par>
                            </p:childTnLst>
                          </p:cTn>
                        </p:par>
                      </p:childTnLst>
                    </p:cTn>
                  </p:par>
                  <p:par>
                    <p:cTn id="15" fill="hold">
                      <p:stCondLst>
                        <p:cond delay="indefinite"/>
                      </p:stCondLst>
                      <p:childTnLst>
                        <p:par>
                          <p:cTn id="16" fill="hold">
                            <p:stCondLst>
                              <p:cond delay="0"/>
                            </p:stCondLst>
                            <p:childTnLst>
                              <p:par>
                                <p:cTn id="17" presetClass="mediacall" nodeType="clickEffect" presetSubtype="0" presetID="1" grpId="4" fill="hold">
                                  <p:stCondLst>
                                    <p:cond delay="0"/>
                                  </p:stCondLst>
                                  <p:childTnLst>
                                    <p:cmd type="call" cmd="playFrom(0.0)">
                                      <p:cBhvr>
                                        <p:cTn id="18" dur="2543" fill="hold"/>
                                        <p:tgtEl>
                                          <p:spTgt spid="160"/>
                                        </p:tgtEl>
                                      </p:cBhvr>
                                    </p:cmd>
                                  </p:childTnLst>
                                </p:cTn>
                              </p:par>
                            </p:childTnLst>
                          </p:cTn>
                        </p:par>
                      </p:childTnLst>
                    </p:cTn>
                  </p:par>
                  <p:par>
                    <p:cTn id="19" fill="hold">
                      <p:stCondLst>
                        <p:cond delay="indefinite"/>
                      </p:stCondLst>
                      <p:childTnLst>
                        <p:par>
                          <p:cTn id="20" fill="hold">
                            <p:stCondLst>
                              <p:cond delay="0"/>
                            </p:stCondLst>
                            <p:childTnLst>
                              <p:par>
                                <p:cTn id="21" presetClass="mediacall" nodeType="clickEffect" presetSubtype="0" presetID="1" grpId="5" fill="hold">
                                  <p:stCondLst>
                                    <p:cond delay="0"/>
                                  </p:stCondLst>
                                  <p:childTnLst>
                                    <p:cmd type="call" cmd="playFrom(0.0)">
                                      <p:cBhvr>
                                        <p:cTn id="22" dur="4559" fill="hold"/>
                                        <p:tgtEl>
                                          <p:spTgt spid="161"/>
                                        </p:tgtEl>
                                      </p:cBhvr>
                                    </p:cmd>
                                  </p:childTnLst>
                                </p:cTn>
                              </p:par>
                            </p:childTnLst>
                          </p:cTn>
                        </p:par>
                      </p:childTnLst>
                    </p:cTn>
                  </p:par>
                  <p:par>
                    <p:cTn id="23" fill="hold">
                      <p:stCondLst>
                        <p:cond delay="indefinite"/>
                      </p:stCondLst>
                      <p:childTnLst>
                        <p:par>
                          <p:cTn id="24" fill="hold">
                            <p:stCondLst>
                              <p:cond delay="0"/>
                            </p:stCondLst>
                            <p:childTnLst>
                              <p:par>
                                <p:cTn id="25" presetClass="mediacall" nodeType="clickEffect" presetSubtype="0" presetID="1" grpId="6" fill="hold">
                                  <p:stCondLst>
                                    <p:cond delay="0"/>
                                  </p:stCondLst>
                                  <p:childTnLst>
                                    <p:cmd type="call" cmd="playFrom(0.0)">
                                      <p:cBhvr>
                                        <p:cTn id="26" dur="9095" fill="hold"/>
                                        <p:tgtEl>
                                          <p:spTgt spid="162"/>
                                        </p:tgtEl>
                                      </p:cBhvr>
                                    </p:cmd>
                                  </p:childTnLst>
                                </p:cTn>
                              </p:par>
                            </p:childTnLst>
                          </p:cTn>
                        </p:par>
                      </p:childTnLst>
                    </p:cTn>
                  </p:par>
                  <p:par>
                    <p:cTn id="27" fill="hold">
                      <p:stCondLst>
                        <p:cond delay="indefinite"/>
                      </p:stCondLst>
                      <p:childTnLst>
                        <p:par>
                          <p:cTn id="28" fill="hold">
                            <p:stCondLst>
                              <p:cond delay="0"/>
                            </p:stCondLst>
                            <p:childTnLst>
                              <p:par>
                                <p:cTn id="29" presetClass="mediacall" nodeType="clickEffect" presetSubtype="0" presetID="1" grpId="7" fill="hold">
                                  <p:stCondLst>
                                    <p:cond delay="0"/>
                                  </p:stCondLst>
                                  <p:childTnLst>
                                    <p:cmd type="call" cmd="playFrom(0.0)">
                                      <p:cBhvr>
                                        <p:cTn id="30" dur="8447" fill="hold"/>
                                        <p:tgtEl>
                                          <p:spTgt spid="163"/>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31" fill="hold" display="0">
                  <p:stCondLst>
                    <p:cond delay="indefinite"/>
                  </p:stCondLst>
                </p:cTn>
                <p:tgtEl>
                  <p:spTgt spid="157"/>
                </p:tgtEl>
              </p:cMediaNode>
            </p:audio>
            <p:audio isNarration="0">
              <p:cMediaNode mute="0" showWhenStopped="0" numSld="1" vol="100000">
                <p:cTn id="32" fill="hold" display="0">
                  <p:stCondLst>
                    <p:cond delay="indefinite"/>
                  </p:stCondLst>
                </p:cTn>
                <p:tgtEl>
                  <p:spTgt spid="158"/>
                </p:tgtEl>
              </p:cMediaNode>
            </p:audio>
            <p:audio isNarration="0">
              <p:cMediaNode mute="0" showWhenStopped="0" numSld="1" vol="100000">
                <p:cTn id="33" fill="hold" display="0">
                  <p:stCondLst>
                    <p:cond delay="indefinite"/>
                  </p:stCondLst>
                </p:cTn>
                <p:tgtEl>
                  <p:spTgt spid="160"/>
                </p:tgtEl>
              </p:cMediaNode>
            </p:audio>
            <p:audio isNarration="0">
              <p:cMediaNode mute="0" showWhenStopped="0" numSld="1" vol="100000">
                <p:cTn id="34" fill="hold" display="0">
                  <p:stCondLst>
                    <p:cond delay="indefinite"/>
                  </p:stCondLst>
                </p:cTn>
                <p:tgtEl>
                  <p:spTgt spid="161"/>
                </p:tgtEl>
              </p:cMediaNode>
            </p:audio>
            <p:audio isNarration="0">
              <p:cMediaNode mute="0" showWhenStopped="0" numSld="1" vol="100000">
                <p:cTn id="35" fill="hold" display="0">
                  <p:stCondLst>
                    <p:cond delay="indefinite"/>
                  </p:stCondLst>
                </p:cTn>
                <p:tgtEl>
                  <p:spTgt spid="162"/>
                </p:tgtEl>
              </p:cMediaNode>
            </p:audio>
            <p:audio isNarration="0">
              <p:cMediaNode mute="0" showWhenStopped="0" numSld="1" vol="100000">
                <p:cTn id="36" fill="hold" display="0">
                  <p:stCondLst>
                    <p:cond delay="indefinite"/>
                  </p:stCondLst>
                </p:cTn>
                <p:tgtEl>
                  <p:spTgt spid="163"/>
                </p:tgtEl>
              </p:cMediaNode>
            </p:audio>
            <p:audio isNarration="0">
              <p:cMediaNode mute="0" showWhenStopped="0" numSld="1" vol="100000">
                <p:cTn id="37" fill="hold" display="0">
                  <p:stCondLst>
                    <p:cond delay="indefinite"/>
                  </p:stCondLst>
                </p:cTn>
                <p:tgtEl>
                  <p:spTgt spid="16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55"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56"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57" name="Wysokie lub niskie otwarcie"/>
          <p:cNvSpPr txBox="1"/>
          <p:nvPr/>
        </p:nvSpPr>
        <p:spPr>
          <a:xfrm>
            <a:off x="6056362" y="741699"/>
            <a:ext cx="12363832"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Wysokie lub niskie otwarcie </a:t>
            </a:r>
          </a:p>
        </p:txBody>
      </p:sp>
      <p:sp>
        <p:nvSpPr>
          <p:cNvPr id="258" name="Technika wysokiego lub niskiego otwarcia polega na tym, że rozpoczynając negocjacje, przedstawiamy drugiej stronie oczekiwania wyższe (lub niższe) niż te, na które w rzeczywistości jesteśmy w stanie się zgodzić."/>
          <p:cNvSpPr txBox="1"/>
          <p:nvPr/>
        </p:nvSpPr>
        <p:spPr>
          <a:xfrm>
            <a:off x="460712" y="3058247"/>
            <a:ext cx="22989367" cy="94456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Technika wysokiego lub niskiego otwarcia polega na tym, że rozpoczynając negocjacje, przedstawiamy drugiej stronie oczekiwania wyższe (lub niższe) niż te, na które w rzeczywistości jesteśmy w stanie się zgodzić. </a:t>
            </a:r>
          </a:p>
        </p:txBody>
      </p:sp>
      <p:pic>
        <p:nvPicPr>
          <p:cNvPr id="259"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7"/>
                                        </p:tgtEl>
                                        <p:attrNameLst>
                                          <p:attrName>style.visibility</p:attrName>
                                        </p:attrNameLst>
                                      </p:cBhvr>
                                      <p:to>
                                        <p:strVal val="visible"/>
                                      </p:to>
                                    </p:set>
                                    <p:animEffect filter="wipe(left)" transition="in">
                                      <p:cBhvr>
                                        <p:cTn id="7" dur="15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58"/>
                                        </p:tgtEl>
                                        <p:attrNameLst>
                                          <p:attrName>style.visibility</p:attrName>
                                        </p:attrNameLst>
                                      </p:cBhvr>
                                      <p:to>
                                        <p:strVal val="visible"/>
                                      </p:to>
                                    </p:set>
                                    <p:animEffect filter="wipe(left)" transition="in">
                                      <p:cBhvr>
                                        <p:cTn id="12" dur="1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2"/>
      <p:bldP build="whole" bldLvl="1" animBg="1" rev="0" advAuto="0" spid="25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62"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63"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64" name="Jest to jedna z najczęściej stosowanych technik w negocjacjach. Niemal każdy, kto negocjuje, stosuje ją intuicyjnie. Niemal wszyscy przyzwyczaili się już do tego, że zawsze można coś ugrać podczas negocjacji."/>
          <p:cNvSpPr txBox="1"/>
          <p:nvPr/>
        </p:nvSpPr>
        <p:spPr>
          <a:xfrm>
            <a:off x="460712" y="3058247"/>
            <a:ext cx="22989367" cy="94456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Jest to jedna z najczęściej stosowanych technik w negocjacjach. Niemal każdy, kto negocjuje, stosuje ją intuicyjnie. Niemal wszyscy przyzwyczaili się już do tego, że zawsze można coś ugrać podczas negocjacji. </a:t>
            </a:r>
          </a:p>
        </p:txBody>
      </p:sp>
      <p:pic>
        <p:nvPicPr>
          <p:cNvPr id="265"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4"/>
                                        </p:tgtEl>
                                        <p:attrNameLst>
                                          <p:attrName>style.visibility</p:attrName>
                                        </p:attrNameLst>
                                      </p:cBhvr>
                                      <p:to>
                                        <p:strVal val="visible"/>
                                      </p:to>
                                    </p:set>
                                    <p:animEffect filter="wipe(left)" transition="in">
                                      <p:cBhvr>
                                        <p:cTn id="7" dur="1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68"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69"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70" name="Sprzedawcy często zawyżają cenę wyjściową, ponieważ klienci się targują. Klienci zaniżają swoją cenę wyjściową ponieważ sprzedawcy zawyżają swoją. To właśnie targowanie się nauczyło nas stosowania tej techniki. Dajemy odpowiednio wy"/>
          <p:cNvSpPr txBox="1"/>
          <p:nvPr/>
        </p:nvSpPr>
        <p:spPr>
          <a:xfrm>
            <a:off x="1263078" y="336754"/>
            <a:ext cx="22989366" cy="160623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7000">
                <a:latin typeface="Phosphate Inline"/>
                <a:ea typeface="Phosphate Inline"/>
                <a:cs typeface="Phosphate Inline"/>
                <a:sym typeface="Phosphate Inline"/>
              </a:defRPr>
            </a:pPr>
            <a:r>
              <a:t>Sprzedawcy często zawyżają cenę wyjściową, ponieważ klienci się targują. Klienci zaniżają swoją cenę wyjściową ponieważ sprzedawcy zawyżają swoją. To właśnie targowanie się nauczyło nas stosowania tej techniki. Dajemy odpowiednio wyżej przy sprzedaży lub odpowiednio niżej przy zakupie, ponieważ istnieje przekonanie, </a:t>
            </a:r>
          </a:p>
          <a:p>
            <a:pPr>
              <a:lnSpc>
                <a:spcPct val="150000"/>
              </a:lnSpc>
              <a:defRPr sz="7000">
                <a:latin typeface="Phosphate Inline"/>
                <a:ea typeface="Phosphate Inline"/>
                <a:cs typeface="Phosphate Inline"/>
                <a:sym typeface="Phosphate Inline"/>
              </a:defRPr>
            </a:pPr>
            <a:r>
              <a:t>że „spotkamy się pośrodku”. </a:t>
            </a:r>
          </a:p>
          <a:p>
            <a:pPr>
              <a:lnSpc>
                <a:spcPct val="150000"/>
              </a:lnSpc>
              <a:defRPr sz="7000">
                <a:latin typeface="Phosphate Inline"/>
                <a:ea typeface="Phosphate Inline"/>
                <a:cs typeface="Phosphate Inline"/>
                <a:sym typeface="Phosphate Inline"/>
              </a:defRPr>
            </a:pPr>
          </a:p>
        </p:txBody>
      </p:sp>
      <p:pic>
        <p:nvPicPr>
          <p:cNvPr id="271"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0"/>
                                        </p:tgtEl>
                                        <p:attrNameLst>
                                          <p:attrName>style.visibility</p:attrName>
                                        </p:attrNameLst>
                                      </p:cBhvr>
                                      <p:to>
                                        <p:strVal val="visible"/>
                                      </p:to>
                                    </p:set>
                                    <p:animEffect filter="wipe(left)" transition="in">
                                      <p:cBhvr>
                                        <p:cTn id="7" dur="1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74"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75"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pic>
        <p:nvPicPr>
          <p:cNvPr id="276"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
        <p:nvSpPr>
          <p:cNvPr id="277" name="Mimo że zastosowanie tej techniki nie jest równoznaczne z profesjonalnym targowaniem się (więcej przy technice ustępstw), posiada jego jedną…"/>
          <p:cNvSpPr txBox="1"/>
          <p:nvPr/>
        </p:nvSpPr>
        <p:spPr>
          <a:xfrm>
            <a:off x="697317" y="1261649"/>
            <a:ext cx="22989367" cy="144081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7000">
                <a:latin typeface="Phosphate Inline"/>
                <a:ea typeface="Phosphate Inline"/>
                <a:cs typeface="Phosphate Inline"/>
                <a:sym typeface="Phosphate Inline"/>
              </a:defRPr>
            </a:pPr>
            <a:r>
              <a:t>Mimo że zastosowanie tej techniki nie jest równoznaczne z profesjonalnym targowaniem się (więcej przy technice ustępstw), posiada jego jedną </a:t>
            </a:r>
          </a:p>
          <a:p>
            <a:pPr>
              <a:lnSpc>
                <a:spcPct val="150000"/>
              </a:lnSpc>
              <a:defRPr sz="7000">
                <a:latin typeface="Phosphate Inline"/>
                <a:ea typeface="Phosphate Inline"/>
                <a:cs typeface="Phosphate Inline"/>
                <a:sym typeface="Phosphate Inline"/>
              </a:defRPr>
            </a:pPr>
            <a:r>
              <a:t>z najważniejszych zalet – pozwala na ustępstwo. </a:t>
            </a:r>
          </a:p>
          <a:p>
            <a:pPr>
              <a:lnSpc>
                <a:spcPct val="150000"/>
              </a:lnSpc>
              <a:defRPr sz="7000">
                <a:latin typeface="Phosphate Inline"/>
                <a:ea typeface="Phosphate Inline"/>
                <a:cs typeface="Phosphate Inline"/>
                <a:sym typeface="Phosphate Inline"/>
              </a:defRPr>
            </a:pPr>
            <a:r>
              <a:t>Jeśli połączysz je z profesjonalnym ustępowaniem, dasz drugiej stronie niesamowitą satysfakcję </a:t>
            </a:r>
          </a:p>
          <a:p>
            <a:pPr>
              <a:lnSpc>
                <a:spcPct val="150000"/>
              </a:lnSpc>
              <a:defRPr sz="7000">
                <a:latin typeface="Phosphate Inline"/>
                <a:ea typeface="Phosphate Inline"/>
                <a:cs typeface="Phosphate Inline"/>
                <a:sym typeface="Phosphate Inline"/>
              </a:defRPr>
            </a:pPr>
            <a:r>
              <a:t>z negocjowania z Tobą. </a:t>
            </a:r>
          </a:p>
          <a:p>
            <a:pPr>
              <a:lnSpc>
                <a:spcPct val="150000"/>
              </a:lnSpc>
              <a:defRPr sz="7000">
                <a:latin typeface="Phosphate Inline"/>
                <a:ea typeface="Phosphate Inline"/>
                <a:cs typeface="Phosphate Inline"/>
                <a:sym typeface="Phosphate Inline"/>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7"/>
                                        </p:tgtEl>
                                        <p:attrNameLst>
                                          <p:attrName>style.visibility</p:attrName>
                                        </p:attrNameLst>
                                      </p:cBhvr>
                                      <p:to>
                                        <p:strVal val="visible"/>
                                      </p:to>
                                    </p:set>
                                    <p:animEffect filter="wipe(left)" transition="in">
                                      <p:cBhvr>
                                        <p:cTn id="7" dur="1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80"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81"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82" name="Technikę tę warto zastosować wówczas, gdy nie wiemy za wiele o drugiej stornie negocjacji – jej propozycji, możliwościach. Istotne jest jednak, aby nie przesadzić, gdyż nasza oferta może wydać się śmieszna, a my nieprofesjonalni. Nikt nie chce"/>
          <p:cNvSpPr txBox="1"/>
          <p:nvPr/>
        </p:nvSpPr>
        <p:spPr>
          <a:xfrm>
            <a:off x="697317" y="1261649"/>
            <a:ext cx="22989367" cy="144081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7000">
                <a:latin typeface="Phosphate Inline"/>
                <a:ea typeface="Phosphate Inline"/>
                <a:cs typeface="Phosphate Inline"/>
                <a:sym typeface="Phosphate Inline"/>
              </a:defRPr>
            </a:pPr>
            <a:r>
              <a:t>Technikę tę warto zastosować wówczas, gdy nie wiemy za wiele o drugiej stornie negocjacji – jej propozycji, możliwościach. Istotne jest jednak, aby nie przesadzić, gdyż nasza oferta może wydać się śmieszna, a my nieprofesjonalni. Nikt nie chce handlować z człowiekiem, który oferuje Opla Astrę w cenie Mercedesa klasy S. </a:t>
            </a:r>
          </a:p>
          <a:p>
            <a:pPr>
              <a:lnSpc>
                <a:spcPct val="150000"/>
              </a:lnSpc>
              <a:defRPr sz="7000">
                <a:latin typeface="Phosphate Inline"/>
                <a:ea typeface="Phosphate Inline"/>
                <a:cs typeface="Phosphate Inline"/>
                <a:sym typeface="Phosphate Inline"/>
              </a:defRPr>
            </a:pPr>
          </a:p>
        </p:txBody>
      </p:sp>
      <p:pic>
        <p:nvPicPr>
          <p:cNvPr id="283"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2"/>
                                        </p:tgtEl>
                                        <p:attrNameLst>
                                          <p:attrName>style.visibility</p:attrName>
                                        </p:attrNameLst>
                                      </p:cBhvr>
                                      <p:to>
                                        <p:strVal val="visible"/>
                                      </p:to>
                                    </p:set>
                                    <p:animEffect filter="wipe(left)" transition="in">
                                      <p:cBhvr>
                                        <p:cTn id="7" dur="1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86"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87"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88" name="Pierwsza oferta"/>
          <p:cNvSpPr txBox="1"/>
          <p:nvPr/>
        </p:nvSpPr>
        <p:spPr>
          <a:xfrm>
            <a:off x="9440581" y="494923"/>
            <a:ext cx="7129400" cy="11747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Pierwsza oferta</a:t>
            </a:r>
          </a:p>
        </p:txBody>
      </p:sp>
      <p:sp>
        <p:nvSpPr>
          <p:cNvPr id="289" name="W negocjacjach pierwsza oferta jest bardzo ważnym punktem rozmów.…"/>
          <p:cNvSpPr txBox="1"/>
          <p:nvPr/>
        </p:nvSpPr>
        <p:spPr>
          <a:xfrm>
            <a:off x="9426538" y="1884283"/>
            <a:ext cx="13514525" cy="118078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5700">
                <a:latin typeface="Phosphate Inline"/>
                <a:ea typeface="Phosphate Inline"/>
                <a:cs typeface="Phosphate Inline"/>
                <a:sym typeface="Phosphate Inline"/>
              </a:defRPr>
            </a:pPr>
            <a:r>
              <a:t>W negocjacjach </a:t>
            </a:r>
            <a:r>
              <a:rPr>
                <a:solidFill>
                  <a:srgbClr val="0433FF"/>
                </a:solidFill>
              </a:rPr>
              <a:t>pierwsza oferta</a:t>
            </a:r>
            <a:r>
              <a:t> jest bardzo ważnym punktem rozmów. </a:t>
            </a:r>
          </a:p>
          <a:p>
            <a:pPr algn="l">
              <a:lnSpc>
                <a:spcPct val="150000"/>
              </a:lnSpc>
              <a:defRPr sz="5700">
                <a:latin typeface="Phosphate Inline"/>
                <a:ea typeface="Phosphate Inline"/>
                <a:cs typeface="Phosphate Inline"/>
                <a:sym typeface="Phosphate Inline"/>
              </a:defRPr>
            </a:pPr>
            <a:r>
              <a:t>W pewnym sensie można wyczytać </a:t>
            </a:r>
          </a:p>
          <a:p>
            <a:pPr algn="l">
              <a:lnSpc>
                <a:spcPct val="150000"/>
              </a:lnSpc>
              <a:defRPr sz="5700">
                <a:latin typeface="Phosphate Inline"/>
                <a:ea typeface="Phosphate Inline"/>
                <a:cs typeface="Phosphate Inline"/>
                <a:sym typeface="Phosphate Inline"/>
              </a:defRPr>
            </a:pPr>
            <a:r>
              <a:t>z niej cele negocjacyjne. Dlatego też wielu negocjatorów uważa, że lepiej jest przedstawiać swoją propozycję dopiero po propozycji drugiej strony. </a:t>
            </a:r>
          </a:p>
        </p:txBody>
      </p:sp>
      <p:pic>
        <p:nvPicPr>
          <p:cNvPr id="290" name="partnerships.jpg" descr="partnerships.jpg"/>
          <p:cNvPicPr>
            <a:picLocks noChangeAspect="1"/>
          </p:cNvPicPr>
          <p:nvPr/>
        </p:nvPicPr>
        <p:blipFill>
          <a:blip r:embed="rId4">
            <a:extLst/>
          </a:blip>
          <a:stretch>
            <a:fillRect/>
          </a:stretch>
        </p:blipFill>
        <p:spPr>
          <a:xfrm>
            <a:off x="324390" y="923416"/>
            <a:ext cx="8725692" cy="8725693"/>
          </a:xfrm>
          <a:prstGeom prst="rect">
            <a:avLst/>
          </a:prstGeom>
          <a:ln w="12700">
            <a:miter lim="400000"/>
          </a:ln>
        </p:spPr>
      </p:pic>
      <p:pic>
        <p:nvPicPr>
          <p:cNvPr id="291"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8"/>
                                        </p:tgtEl>
                                        <p:attrNameLst>
                                          <p:attrName>style.visibility</p:attrName>
                                        </p:attrNameLst>
                                      </p:cBhvr>
                                      <p:to>
                                        <p:strVal val="visible"/>
                                      </p:to>
                                    </p:set>
                                    <p:animEffect filter="wipe(left)" transition="in">
                                      <p:cBhvr>
                                        <p:cTn id="7" dur="15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89"/>
                                        </p:tgtEl>
                                        <p:attrNameLst>
                                          <p:attrName>style.visibility</p:attrName>
                                        </p:attrNameLst>
                                      </p:cBhvr>
                                      <p:to>
                                        <p:strVal val="visible"/>
                                      </p:to>
                                    </p:set>
                                    <p:animEffect filter="wipe(left)" transition="in">
                                      <p:cBhvr>
                                        <p:cTn id="12" dur="1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9" grpId="2"/>
      <p:bldP build="whole" bldLvl="1" animBg="1" rev="0" advAuto="0" spid="288"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94"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95"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96" name="Technika pierwszej oferty obejmuje więc działania, które mają na celu wysłuchanie najpierw propozycji naszego rozmówcy. Może to być szczególnie ważne ze względu na technikę wysokiego otwarcia. Jeśli nasz rozmówca ją zastosuje, to możemy odpowie"/>
          <p:cNvSpPr txBox="1"/>
          <p:nvPr/>
        </p:nvSpPr>
        <p:spPr>
          <a:xfrm>
            <a:off x="2449496" y="204752"/>
            <a:ext cx="12955341" cy="145148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5700">
                <a:latin typeface="Phosphate Inline"/>
                <a:ea typeface="Phosphate Inline"/>
                <a:cs typeface="Phosphate Inline"/>
                <a:sym typeface="Phosphate Inline"/>
              </a:defRPr>
            </a:pPr>
            <a:r>
              <a:t>Technika </a:t>
            </a:r>
            <a:r>
              <a:rPr>
                <a:solidFill>
                  <a:srgbClr val="0433FF"/>
                </a:solidFill>
              </a:rPr>
              <a:t>pierwszej oferty</a:t>
            </a:r>
            <a:r>
              <a:t> obejmuje więc działania, które mają na celu wysłuchanie najpierw propozycji naszego rozmówcy. Może to być szczególnie ważne ze względu na technikę wysokiego otwarcia. Jeśli nasz rozmówca ją zastosuje, to możemy odpowiednio zareagować, gdy będziemy zabierać głos dopiero po nim. </a:t>
            </a:r>
          </a:p>
        </p:txBody>
      </p:sp>
      <p:pic>
        <p:nvPicPr>
          <p:cNvPr id="297" name="hand-shake.jpeg" descr="hand-shake.jpeg"/>
          <p:cNvPicPr>
            <a:picLocks noChangeAspect="1"/>
          </p:cNvPicPr>
          <p:nvPr/>
        </p:nvPicPr>
        <p:blipFill>
          <a:blip r:embed="rId4">
            <a:extLst/>
          </a:blip>
          <a:stretch>
            <a:fillRect/>
          </a:stretch>
        </p:blipFill>
        <p:spPr>
          <a:xfrm>
            <a:off x="15638016" y="413986"/>
            <a:ext cx="8034040" cy="7232862"/>
          </a:xfrm>
          <a:prstGeom prst="rect">
            <a:avLst/>
          </a:prstGeom>
          <a:ln w="12700">
            <a:miter lim="400000"/>
          </a:ln>
        </p:spPr>
      </p:pic>
      <p:pic>
        <p:nvPicPr>
          <p:cNvPr id="298" name="Zrzut ekranu 2023-06-24 o 11.36.54.png" descr="Zrzut ekranu 2023-06-24 o 11.36.54.png"/>
          <p:cNvPicPr>
            <a:picLocks noChangeAspect="1"/>
          </p:cNvPicPr>
          <p:nvPr/>
        </p:nvPicPr>
        <p:blipFill>
          <a:blip r:embed="rId5">
            <a:extLst/>
          </a:blip>
          <a:stretch>
            <a:fillRect/>
          </a:stretch>
        </p:blipFill>
        <p:spPr>
          <a:xfrm>
            <a:off x="17018558" y="9977770"/>
            <a:ext cx="2446049"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96"/>
                                        </p:tgtEl>
                                        <p:attrNameLst>
                                          <p:attrName>style.visibility</p:attrName>
                                        </p:attrNameLst>
                                      </p:cBhvr>
                                      <p:to>
                                        <p:strVal val="visible"/>
                                      </p:to>
                                    </p:set>
                                    <p:animEffect filter="wipe(left)" transition="in">
                                      <p:cBhvr>
                                        <p:cTn id="7" dur="1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01"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02"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03" name="Technika pierwszej oferty może przyjąć postać np. subtelnej sugestii podczas ustalania porządku rozmów:"/>
          <p:cNvSpPr txBox="1"/>
          <p:nvPr/>
        </p:nvSpPr>
        <p:spPr>
          <a:xfrm>
            <a:off x="493316" y="263953"/>
            <a:ext cx="22399320" cy="23333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5700">
                <a:latin typeface="Phosphate Inline"/>
                <a:ea typeface="Phosphate Inline"/>
                <a:cs typeface="Phosphate Inline"/>
                <a:sym typeface="Phosphate Inline"/>
              </a:defRPr>
            </a:pPr>
            <a:r>
              <a:t>Technika </a:t>
            </a:r>
            <a:r>
              <a:rPr>
                <a:solidFill>
                  <a:srgbClr val="0433FF"/>
                </a:solidFill>
              </a:rPr>
              <a:t>pierwszej oferty</a:t>
            </a:r>
            <a:r>
              <a:t> może przyjąć postać np. subtelnej sugestii podczas ustalania porządku rozmów: </a:t>
            </a:r>
          </a:p>
        </p:txBody>
      </p:sp>
      <p:pic>
        <p:nvPicPr>
          <p:cNvPr id="304" name="proponuję-aby-po-przerwie-zapr1658782894.mp3" descr="proponuję-aby-po-przerwie-zapr1658782894.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4651435" y="-2403115"/>
            <a:ext cx="571501" cy="571501"/>
          </a:xfrm>
          <a:prstGeom prst="rect">
            <a:avLst/>
          </a:prstGeom>
          <a:ln w="12700">
            <a:miter lim="400000"/>
          </a:ln>
        </p:spPr>
      </p:pic>
      <p:pic>
        <p:nvPicPr>
          <p:cNvPr id="305" name="-Bardzo-proszę-jeśli-będzie-pa1658782968.mp3" descr="-Bardzo-proszę-jeśli-będzie-pa1658782968.mp3"/>
          <p:cNvPicPr>
            <a:picLocks noChangeAspect="0"/>
          </p:cNvPicPr>
          <p:nvPr>
            <a:audioFile r:link="rId7"/>
            <p:extLst>
              <p:ext uri="{DAA4B4D4-6D71-4841-9C94-3DE7FCFB9230}">
                <p14:media xmlns:p14="http://schemas.microsoft.com/office/powerpoint/2010/main" r:embed="rId8"/>
              </p:ext>
            </p:extLst>
          </p:nvPr>
        </p:nvPicPr>
        <p:blipFill>
          <a:blip r:embed="rId6">
            <a:extLst/>
          </a:blip>
          <a:stretch>
            <a:fillRect/>
          </a:stretch>
        </p:blipFill>
        <p:spPr>
          <a:xfrm>
            <a:off x="7913771" y="-2416035"/>
            <a:ext cx="571501" cy="571501"/>
          </a:xfrm>
          <a:prstGeom prst="rect">
            <a:avLst/>
          </a:prstGeom>
          <a:ln w="12700">
            <a:miter lim="400000"/>
          </a:ln>
        </p:spPr>
      </p:pic>
      <p:sp>
        <p:nvSpPr>
          <p:cNvPr id="306" name="–  Proponuję, aby po przerwie zaprezentowali Państwo swoją propozycję w sprawie płatności. Chętnie się do tej ustosunkujemy.  lub"/>
          <p:cNvSpPr txBox="1"/>
          <p:nvPr/>
        </p:nvSpPr>
        <p:spPr>
          <a:xfrm>
            <a:off x="493316" y="3643652"/>
            <a:ext cx="22399320" cy="3391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5700">
                <a:latin typeface="Phosphate Inline"/>
                <a:ea typeface="Phosphate Inline"/>
                <a:cs typeface="Phosphate Inline"/>
                <a:sym typeface="Phosphate Inline"/>
              </a:defRPr>
            </a:pPr>
            <a:r>
              <a:rPr sz="5400">
                <a:solidFill>
                  <a:srgbClr val="FF2600"/>
                </a:solidFill>
              </a:rPr>
              <a:t>–  Proponuję, aby po przerwie zaprezentowali Państwo swoją propozycję w sprawie płatności. Chętnie się do tej ustosunkujemy. </a:t>
            </a:r>
            <a:br/>
            <a:r>
              <a:rPr sz="4400"/>
              <a:t>lub </a:t>
            </a:r>
          </a:p>
        </p:txBody>
      </p:sp>
      <p:sp>
        <p:nvSpPr>
          <p:cNvPr id="307" name="–  Bardzo proszę, jeśli będzie Pan tak uprzejmy i przedstawi swoje stanowisko."/>
          <p:cNvSpPr txBox="1"/>
          <p:nvPr/>
        </p:nvSpPr>
        <p:spPr>
          <a:xfrm>
            <a:off x="992339" y="6658211"/>
            <a:ext cx="22399321" cy="22091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50000"/>
              </a:lnSpc>
              <a:defRPr sz="5400">
                <a:solidFill>
                  <a:srgbClr val="FF2600"/>
                </a:solidFill>
                <a:latin typeface="Phosphate Inline"/>
                <a:ea typeface="Phosphate Inline"/>
                <a:cs typeface="Phosphate Inline"/>
                <a:sym typeface="Phosphate Inline"/>
              </a:defRPr>
            </a:lvl1pPr>
          </a:lstStyle>
          <a:p>
            <a:pPr>
              <a:defRPr>
                <a:solidFill>
                  <a:srgbClr val="5E5E5E"/>
                </a:solidFill>
              </a:defRPr>
            </a:pPr>
            <a:r>
              <a:rPr>
                <a:solidFill>
                  <a:srgbClr val="FF2600"/>
                </a:solidFill>
              </a:rPr>
              <a:t>–  Bardzo proszę, jeśli będzie Pan tak uprzejmy i przedstawi swoje stanowisko. </a:t>
            </a:r>
          </a:p>
        </p:txBody>
      </p:sp>
      <p:pic>
        <p:nvPicPr>
          <p:cNvPr id="308" name="Zrzut ekranu 2023-06-24 o 11.36.54.png" descr="Zrzut ekranu 2023-06-24 o 11.36.54.png"/>
          <p:cNvPicPr>
            <a:picLocks noChangeAspect="1"/>
          </p:cNvPicPr>
          <p:nvPr/>
        </p:nvPicPr>
        <p:blipFill>
          <a:blip r:embed="rId9">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303"/>
                                        </p:tgtEl>
                                        <p:attrNameLst>
                                          <p:attrName>style.visibility</p:attrName>
                                        </p:attrNameLst>
                                      </p:cBhvr>
                                      <p:to>
                                        <p:strVal val="visible"/>
                                      </p:to>
                                    </p:set>
                                    <p:animEffect filter="wipe(left)" transition="in">
                                      <p:cBhvr>
                                        <p:cTn id="7" dur="15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Class="mediacall" nodeType="clickEffect" presetSubtype="0" presetID="1" grpId="2" fill="hold">
                                  <p:stCondLst>
                                    <p:cond delay="0"/>
                                  </p:stCondLst>
                                  <p:childTnLst>
                                    <p:cmd type="call" cmd="playFrom(0.0)">
                                      <p:cBhvr>
                                        <p:cTn id="11" dur="7823" fill="hold"/>
                                        <p:tgtEl>
                                          <p:spTgt spid="304"/>
                                        </p:tgtEl>
                                      </p:cBhvr>
                                    </p:cmd>
                                  </p:childTnLst>
                                </p:cTn>
                              </p:par>
                            </p:childTnLst>
                          </p:cTn>
                        </p:par>
                        <p:par>
                          <p:cTn id="12" fill="hold">
                            <p:stCondLst>
                              <p:cond delay="7823"/>
                            </p:stCondLst>
                            <p:childTnLst>
                              <p:par>
                                <p:cTn id="13" presetClass="entr" nodeType="afterEffect" presetSubtype="8" presetID="22" grpId="3" fill="hold">
                                  <p:stCondLst>
                                    <p:cond delay="0"/>
                                  </p:stCondLst>
                                  <p:iterate type="el" backwards="0">
                                    <p:tmAbs val="0"/>
                                  </p:iterate>
                                  <p:childTnLst>
                                    <p:set>
                                      <p:cBhvr>
                                        <p:cTn id="14" fill="hold"/>
                                        <p:tgtEl>
                                          <p:spTgt spid="306"/>
                                        </p:tgtEl>
                                        <p:attrNameLst>
                                          <p:attrName>style.visibility</p:attrName>
                                        </p:attrNameLst>
                                      </p:cBhvr>
                                      <p:to>
                                        <p:strVal val="visible"/>
                                      </p:to>
                                    </p:set>
                                    <p:animEffect filter="wipe(left)" transition="in">
                                      <p:cBhvr>
                                        <p:cTn id="15" dur="1500"/>
                                        <p:tgtEl>
                                          <p:spTgt spid="306"/>
                                        </p:tgtEl>
                                      </p:cBhvr>
                                    </p:animEffect>
                                  </p:childTnLst>
                                </p:cTn>
                              </p:par>
                            </p:childTnLst>
                          </p:cTn>
                        </p:par>
                        <p:par>
                          <p:cTn id="16" fill="hold">
                            <p:stCondLst>
                              <p:cond delay="9323"/>
                            </p:stCondLst>
                            <p:childTnLst>
                              <p:par>
                                <p:cTn id="17" presetClass="mediacall" nodeType="afterEffect" presetSubtype="0" presetID="1" grpId="4" fill="hold">
                                  <p:stCondLst>
                                    <p:cond delay="7750"/>
                                  </p:stCondLst>
                                  <p:childTnLst>
                                    <p:cmd type="call" cmd="playFrom(0.0)">
                                      <p:cBhvr>
                                        <p:cTn id="18" dur="4848" fill="hold"/>
                                        <p:tgtEl>
                                          <p:spTgt spid="305"/>
                                        </p:tgtEl>
                                      </p:cBhvr>
                                    </p:cmd>
                                  </p:childTnLst>
                                </p:cTn>
                              </p:par>
                            </p:childTnLst>
                          </p:cTn>
                        </p:par>
                        <p:par>
                          <p:cTn id="19" fill="hold">
                            <p:stCondLst>
                              <p:cond delay="21921"/>
                            </p:stCondLst>
                            <p:childTnLst>
                              <p:par>
                                <p:cTn id="20" presetClass="entr" nodeType="afterEffect" presetSubtype="8" presetID="22" grpId="5" fill="hold">
                                  <p:stCondLst>
                                    <p:cond delay="0"/>
                                  </p:stCondLst>
                                  <p:iterate type="el" backwards="0">
                                    <p:tmAbs val="0"/>
                                  </p:iterate>
                                  <p:childTnLst>
                                    <p:set>
                                      <p:cBhvr>
                                        <p:cTn id="21" fill="hold"/>
                                        <p:tgtEl>
                                          <p:spTgt spid="307"/>
                                        </p:tgtEl>
                                        <p:attrNameLst>
                                          <p:attrName>style.visibility</p:attrName>
                                        </p:attrNameLst>
                                      </p:cBhvr>
                                      <p:to>
                                        <p:strVal val="visible"/>
                                      </p:to>
                                    </p:set>
                                    <p:animEffect filter="wipe(left)" transition="in">
                                      <p:cBhvr>
                                        <p:cTn id="22" dur="1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23" fill="hold" display="0">
                  <p:stCondLst>
                    <p:cond delay="indefinite"/>
                  </p:stCondLst>
                </p:cTn>
                <p:tgtEl>
                  <p:spTgt spid="304"/>
                </p:tgtEl>
              </p:cMediaNode>
            </p:audio>
            <p:audio isNarration="0">
              <p:cMediaNode mute="0" showWhenStopped="0" numSld="1" vol="100000">
                <p:cTn id="24" fill="hold" display="0">
                  <p:stCondLst>
                    <p:cond delay="indefinite"/>
                  </p:stCondLst>
                </p:cTn>
                <p:tgtEl>
                  <p:spTgt spid="305"/>
                </p:tgtEl>
              </p:cMediaNode>
            </p:audio>
          </p:childTnLst>
        </p:cTn>
      </p:par>
    </p:tnLst>
    <p:bldLst>
      <p:bldP build="whole" bldLvl="1" animBg="1" rev="0" advAuto="0" spid="303" grpId="1"/>
      <p:bldP build="whole" bldLvl="1" animBg="1" rev="0" advAuto="0" spid="306" grpId="3"/>
      <p:bldP build="whole" bldLvl="1" animBg="1" rev="0" advAuto="0" spid="307" grpId="5"/>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11"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12"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13" name="Bardziej wyrafinowany sposób na nieprzedstawianie swojej oferty w pierwszej kolejności to technika Columbo (szczegółowo opisana na innym slajdzie).…"/>
          <p:cNvSpPr txBox="1"/>
          <p:nvPr/>
        </p:nvSpPr>
        <p:spPr>
          <a:xfrm>
            <a:off x="403890" y="266400"/>
            <a:ext cx="21769289" cy="77914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7000">
                <a:latin typeface="Phosphate Inline"/>
                <a:ea typeface="Phosphate Inline"/>
                <a:cs typeface="Phosphate Inline"/>
                <a:sym typeface="Phosphate Inline"/>
              </a:defRPr>
            </a:pPr>
            <a:r>
              <a:t>Bardziej wyrafinowany sposób na nieprzedstawianie swojej oferty w pierwszej kolejności to technika Columbo (szczegółowo opisana na innym slajdzie). </a:t>
            </a:r>
          </a:p>
          <a:p>
            <a:pPr algn="l">
              <a:lnSpc>
                <a:spcPct val="150000"/>
              </a:lnSpc>
              <a:defRPr sz="7000">
                <a:latin typeface="Phosphate Inline"/>
                <a:ea typeface="Phosphate Inline"/>
                <a:cs typeface="Phosphate Inline"/>
                <a:sym typeface="Phosphate Inline"/>
              </a:defRPr>
            </a:pPr>
            <a:r>
              <a:t>Mogą to być np. słowa: </a:t>
            </a:r>
          </a:p>
        </p:txBody>
      </p:sp>
      <p:pic>
        <p:nvPicPr>
          <p:cNvPr id="314" name="-Wie-Pani-ja-to-w-zasadzie-nie1658783245.mp3" descr="-Wie-Pani-ja-to-w-zasadzie-nie1658783245.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417160" y="-2611653"/>
            <a:ext cx="571501" cy="571501"/>
          </a:xfrm>
          <a:prstGeom prst="rect">
            <a:avLst/>
          </a:prstGeom>
          <a:ln w="12700">
            <a:miter lim="400000"/>
          </a:ln>
        </p:spPr>
      </p:pic>
      <p:pic>
        <p:nvPicPr>
          <p:cNvPr id="315" name="Zrzut ekranu 2023-06-24 o 11.36.54.png" descr="Zrzut ekranu 2023-06-24 o 11.36.54.png"/>
          <p:cNvPicPr>
            <a:picLocks noChangeAspect="1"/>
          </p:cNvPicPr>
          <p:nvPr/>
        </p:nvPicPr>
        <p:blipFill>
          <a:blip r:embed="rId7">
            <a:extLst/>
          </a:blip>
          <a:stretch>
            <a:fillRect/>
          </a:stretch>
        </p:blipFill>
        <p:spPr>
          <a:xfrm>
            <a:off x="434707" y="10013130"/>
            <a:ext cx="2446050" cy="3508753"/>
          </a:xfrm>
          <a:prstGeom prst="rect">
            <a:avLst/>
          </a:prstGeom>
          <a:ln w="12700">
            <a:miter lim="400000"/>
          </a:ln>
        </p:spPr>
      </p:pic>
      <p:sp>
        <p:nvSpPr>
          <p:cNvPr id="316" name="– Wie Pani, ja to w zasadzie nie orientuję się, jakie stawki są teraz na rynku. Ile Pani proponuje ?"/>
          <p:cNvSpPr txBox="1"/>
          <p:nvPr/>
        </p:nvSpPr>
        <p:spPr>
          <a:xfrm>
            <a:off x="1737201" y="8493161"/>
            <a:ext cx="21769289" cy="2828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7000">
                <a:latin typeface="Phosphate Inline"/>
                <a:ea typeface="Phosphate Inline"/>
                <a:cs typeface="Phosphate Inline"/>
                <a:sym typeface="Phosphate Inline"/>
              </a:defRPr>
            </a:pPr>
            <a:r>
              <a:rPr>
                <a:solidFill>
                  <a:srgbClr val="FF2600"/>
                </a:solidFill>
              </a:rPr>
              <a:t>– Wie Pani, ja to w zasadzie nie orientuję się, jakie stawki są teraz na rynku. Ile Pani proponuje ?</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13"/>
                                        </p:tgtEl>
                                        <p:attrNameLst>
                                          <p:attrName>style.visibility</p:attrName>
                                        </p:attrNameLst>
                                      </p:cBhvr>
                                      <p:to>
                                        <p:strVal val="visible"/>
                                      </p:to>
                                    </p:set>
                                    <p:animEffect filter="wipe(left)" transition="in">
                                      <p:cBhvr>
                                        <p:cTn id="7" dur="15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Class="mediacall" nodeType="clickEffect" presetSubtype="0" presetID="1" grpId="2" fill="hold">
                                  <p:stCondLst>
                                    <p:cond delay="0"/>
                                  </p:stCondLst>
                                  <p:childTnLst>
                                    <p:cmd type="call" cmd="playFrom(0.0)">
                                      <p:cBhvr>
                                        <p:cTn id="11" dur="6168" fill="hold"/>
                                        <p:tgtEl>
                                          <p:spTgt spid="314"/>
                                        </p:tgtEl>
                                      </p:cBhvr>
                                    </p:cmd>
                                  </p:childTnLst>
                                </p:cTn>
                              </p:par>
                            </p:childTnLst>
                          </p:cTn>
                        </p:par>
                        <p:par>
                          <p:cTn id="12" fill="hold">
                            <p:stCondLst>
                              <p:cond delay="6168"/>
                            </p:stCondLst>
                            <p:childTnLst>
                              <p:par>
                                <p:cTn id="13" presetClass="entr" nodeType="afterEffect" presetSubtype="8" presetID="22" grpId="3" fill="hold">
                                  <p:stCondLst>
                                    <p:cond delay="0"/>
                                  </p:stCondLst>
                                  <p:iterate type="el" backwards="0">
                                    <p:tmAbs val="0"/>
                                  </p:iterate>
                                  <p:childTnLst>
                                    <p:set>
                                      <p:cBhvr>
                                        <p:cTn id="14" fill="hold"/>
                                        <p:tgtEl>
                                          <p:spTgt spid="316"/>
                                        </p:tgtEl>
                                        <p:attrNameLst>
                                          <p:attrName>style.visibility</p:attrName>
                                        </p:attrNameLst>
                                      </p:cBhvr>
                                      <p:to>
                                        <p:strVal val="visible"/>
                                      </p:to>
                                    </p:set>
                                    <p:animEffect filter="wipe(left)" transition="in">
                                      <p:cBhvr>
                                        <p:cTn id="15" dur="1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6" fill="hold" display="0">
                  <p:stCondLst>
                    <p:cond delay="indefinite"/>
                  </p:stCondLst>
                </p:cTn>
                <p:tgtEl>
                  <p:spTgt spid="314"/>
                </p:tgtEl>
              </p:cMediaNode>
            </p:audio>
          </p:childTnLst>
        </p:cTn>
      </p:par>
    </p:tnLst>
    <p:bldLst>
      <p:bldP build="whole" bldLvl="1" animBg="1" rev="0" advAuto="0" spid="313" grpId="1"/>
      <p:bldP build="whole" bldLvl="1" animBg="1" rev="0" advAuto="0" spid="316"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19"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20"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pic>
        <p:nvPicPr>
          <p:cNvPr id="321" name="MYTHBUSTERS.jpg.jpeg" descr="MYTHBUSTERS.jpg.jpeg"/>
          <p:cNvPicPr>
            <a:picLocks noChangeAspect="1"/>
          </p:cNvPicPr>
          <p:nvPr/>
        </p:nvPicPr>
        <p:blipFill>
          <a:blip r:embed="rId4">
            <a:extLst/>
          </a:blip>
          <a:srcRect l="0" t="0" r="0" b="14187"/>
          <a:stretch>
            <a:fillRect/>
          </a:stretch>
        </p:blipFill>
        <p:spPr>
          <a:xfrm>
            <a:off x="16115934" y="1154439"/>
            <a:ext cx="6810606" cy="8953061"/>
          </a:xfrm>
          <a:prstGeom prst="rect">
            <a:avLst/>
          </a:prstGeom>
          <a:ln w="12700">
            <a:miter lim="400000"/>
          </a:ln>
        </p:spPr>
      </p:pic>
      <p:pic>
        <p:nvPicPr>
          <p:cNvPr id="322" name="Your-first-offer-is-usually-yo1658783735.mp3" descr="Your-first-offer-is-usually-yo1658783735.mp3"/>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18910107" y="-2225259"/>
            <a:ext cx="571501" cy="571501"/>
          </a:xfrm>
          <a:prstGeom prst="rect">
            <a:avLst/>
          </a:prstGeom>
          <a:ln w="12700">
            <a:miter lim="400000"/>
          </a:ln>
        </p:spPr>
      </p:pic>
      <p:pic>
        <p:nvPicPr>
          <p:cNvPr id="323" name="Zrzut ekranu 2023-06-24 o 11.36.54.png" descr="Zrzut ekranu 2023-06-24 o 11.36.54.png"/>
          <p:cNvPicPr>
            <a:picLocks noChangeAspect="1"/>
          </p:cNvPicPr>
          <p:nvPr/>
        </p:nvPicPr>
        <p:blipFill>
          <a:blip r:embed="rId8">
            <a:extLst/>
          </a:blip>
          <a:stretch>
            <a:fillRect/>
          </a:stretch>
        </p:blipFill>
        <p:spPr>
          <a:xfrm>
            <a:off x="646867" y="9907050"/>
            <a:ext cx="2446050" cy="3508753"/>
          </a:xfrm>
          <a:prstGeom prst="rect">
            <a:avLst/>
          </a:prstGeom>
          <a:ln w="12700">
            <a:miter lim="400000"/>
          </a:ln>
        </p:spPr>
      </p:pic>
      <p:sp>
        <p:nvSpPr>
          <p:cNvPr id="324" name="Technika pierwszej oferty może przyjmować różne oblicza. Z pewnością wpadniesz na ciekawe sposoby wykonania jej we własnym stylu."/>
          <p:cNvSpPr txBox="1"/>
          <p:nvPr/>
        </p:nvSpPr>
        <p:spPr>
          <a:xfrm>
            <a:off x="1381980" y="927040"/>
            <a:ext cx="12509098" cy="110997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50000"/>
              </a:lnSpc>
              <a:defRPr sz="7000">
                <a:latin typeface="Phosphate Inline"/>
                <a:ea typeface="Phosphate Inline"/>
                <a:cs typeface="Phosphate Inline"/>
                <a:sym typeface="Phosphate Inline"/>
              </a:defRPr>
            </a:pPr>
            <a:r>
              <a:t>Technika </a:t>
            </a:r>
            <a:r>
              <a:rPr>
                <a:solidFill>
                  <a:srgbClr val="0433FF"/>
                </a:solidFill>
              </a:rPr>
              <a:t>pierwszej oferty</a:t>
            </a:r>
            <a:r>
              <a:t> może przyjmować różne oblicza. Z pewnością wpadniesz na ciekawe sposoby wykonania jej we własnym stylu.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324"/>
                                        </p:tgtEl>
                                        <p:attrNameLst>
                                          <p:attrName>style.visibility</p:attrName>
                                        </p:attrNameLst>
                                      </p:cBhvr>
                                      <p:to>
                                        <p:strVal val="visible"/>
                                      </p:to>
                                    </p:set>
                                    <p:animEffect filter="wipe(left)" transition="in">
                                      <p:cBhvr>
                                        <p:cTn id="7" dur="15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Class="mediacall" nodeType="clickEffect" presetSubtype="0" presetID="1" grpId="2" fill="hold">
                                  <p:stCondLst>
                                    <p:cond delay="0"/>
                                  </p:stCondLst>
                                  <p:childTnLst>
                                    <p:cmd type="call" cmd="playFrom(0.0)">
                                      <p:cBhvr>
                                        <p:cTn id="11" dur="3072" fill="hold"/>
                                        <p:tgtEl>
                                          <p:spTgt spid="32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2" fill="hold" display="0">
                  <p:stCondLst>
                    <p:cond delay="indefinite"/>
                  </p:stCondLst>
                </p:cTn>
                <p:tgtEl>
                  <p:spTgt spid="322"/>
                </p:tgtEl>
              </p:cMediaNode>
            </p:audio>
          </p:childTnLst>
        </p:cTn>
      </p:par>
    </p:tnLst>
    <p:bldLst>
      <p:bldP build="whole" bldLvl="1" animBg="1" rev="0" advAuto="0" spid="32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171"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172"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73" name="65…"/>
          <p:cNvSpPr txBox="1"/>
          <p:nvPr/>
        </p:nvSpPr>
        <p:spPr>
          <a:xfrm>
            <a:off x="893407" y="2201960"/>
            <a:ext cx="21845271" cy="4800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0000">
                <a:latin typeface="Phosphate Inline"/>
                <a:ea typeface="Phosphate Inline"/>
                <a:cs typeface="Phosphate Inline"/>
                <a:sym typeface="Phosphate Inline"/>
              </a:defRPr>
            </a:pPr>
            <a:r>
              <a:t>65</a:t>
            </a:r>
          </a:p>
          <a:p>
            <a:pPr>
              <a:defRPr sz="10000">
                <a:latin typeface="Phosphate Inline"/>
                <a:ea typeface="Phosphate Inline"/>
                <a:cs typeface="Phosphate Inline"/>
                <a:sym typeface="Phosphate Inline"/>
              </a:defRPr>
            </a:pPr>
            <a:r>
              <a:t>Technik i praktyk negocjacyjnych </a:t>
            </a:r>
          </a:p>
        </p:txBody>
      </p:sp>
      <p:sp>
        <p:nvSpPr>
          <p:cNvPr id="174" name="Zbiór najskuteczniejszych metod,…"/>
          <p:cNvSpPr txBox="1"/>
          <p:nvPr/>
        </p:nvSpPr>
        <p:spPr>
          <a:xfrm>
            <a:off x="4749403" y="7648414"/>
            <a:ext cx="14554798" cy="18688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700">
                <a:latin typeface="Phosphate Inline"/>
                <a:ea typeface="Phosphate Inline"/>
                <a:cs typeface="Phosphate Inline"/>
                <a:sym typeface="Phosphate Inline"/>
              </a:defRPr>
            </a:pPr>
            <a:r>
              <a:t>Zbiór najskuteczniejszych metod, </a:t>
            </a:r>
          </a:p>
          <a:p>
            <a:pPr>
              <a:defRPr sz="3700">
                <a:latin typeface="Phosphate Inline"/>
                <a:ea typeface="Phosphate Inline"/>
                <a:cs typeface="Phosphate Inline"/>
                <a:sym typeface="Phosphate Inline"/>
              </a:defRPr>
            </a:pPr>
            <a:r>
              <a:t>a także sposobów obrony przed manipulacją w negocjacjach </a:t>
            </a:r>
          </a:p>
        </p:txBody>
      </p:sp>
      <p:pic>
        <p:nvPicPr>
          <p:cNvPr id="175" name="-Sześćdziesiąt-pięć-technik-i-1658778196.mp3" descr="-Sześćdziesiąt-pięć-technik-i-1658778196.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4735150" y="-2837553"/>
            <a:ext cx="571501" cy="571501"/>
          </a:xfrm>
          <a:prstGeom prst="rect">
            <a:avLst/>
          </a:prstGeom>
          <a:ln w="12700">
            <a:miter lim="400000"/>
          </a:ln>
        </p:spPr>
      </p:pic>
      <p:pic>
        <p:nvPicPr>
          <p:cNvPr id="176" name="-Zbiór-najskuteczniejszych-met1658778376.mp3" descr="-Zbiór-najskuteczniejszych-met1658778376.mp3"/>
          <p:cNvPicPr>
            <a:picLocks noChangeAspect="0"/>
          </p:cNvPicPr>
          <p:nvPr>
            <a:audioFile r:link="rId7"/>
            <p:extLst>
              <p:ext uri="{DAA4B4D4-6D71-4841-9C94-3DE7FCFB9230}">
                <p14:media xmlns:p14="http://schemas.microsoft.com/office/powerpoint/2010/main" r:embed="rId8"/>
              </p:ext>
            </p:extLst>
          </p:nvPr>
        </p:nvPicPr>
        <p:blipFill>
          <a:blip r:embed="rId6">
            <a:extLst/>
          </a:blip>
          <a:stretch>
            <a:fillRect/>
          </a:stretch>
        </p:blipFill>
        <p:spPr>
          <a:xfrm>
            <a:off x="7293025" y="-3304048"/>
            <a:ext cx="571501" cy="571501"/>
          </a:xfrm>
          <a:prstGeom prst="rect">
            <a:avLst/>
          </a:prstGeom>
          <a:ln w="12700">
            <a:miter lim="400000"/>
          </a:ln>
        </p:spPr>
      </p:pic>
      <p:pic>
        <p:nvPicPr>
          <p:cNvPr id="177" name="ews_czarne_przezrocze-kopia 2.png" descr="ews_czarne_przezrocze-kopia 2.png"/>
          <p:cNvPicPr>
            <a:picLocks noChangeAspect="1"/>
          </p:cNvPicPr>
          <p:nvPr/>
        </p:nvPicPr>
        <p:blipFill>
          <a:blip r:embed="rId9">
            <a:alphaModFix amt="25723"/>
            <a:extLst/>
          </a:blip>
          <a:stretch>
            <a:fillRect/>
          </a:stretch>
        </p:blipFill>
        <p:spPr>
          <a:xfrm>
            <a:off x="10535353" y="5091310"/>
            <a:ext cx="2561381" cy="2561382"/>
          </a:xfrm>
          <a:prstGeom prst="rect">
            <a:avLst/>
          </a:prstGeom>
          <a:ln w="12700">
            <a:miter lim="400000"/>
          </a:ln>
        </p:spPr>
      </p:pic>
      <p:pic>
        <p:nvPicPr>
          <p:cNvPr id="178" name="Zrzut ekranu 2023-06-24 o 11.36.54.png" descr="Zrzut ekranu 2023-06-24 o 11.36.54.png"/>
          <p:cNvPicPr>
            <a:picLocks noChangeAspect="1"/>
          </p:cNvPicPr>
          <p:nvPr/>
        </p:nvPicPr>
        <p:blipFill>
          <a:blip r:embed="rId10">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advClick="1" p14:dur="2000">
        <p159:morph option="byObjec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431" fill="hold"/>
                                        <p:tgtEl>
                                          <p:spTgt spid="175"/>
                                        </p:tgtEl>
                                      </p:cBhvr>
                                    </p:cmd>
                                  </p:childTnLst>
                                </p:cTn>
                              </p:par>
                            </p:childTnLst>
                          </p:cTn>
                        </p:par>
                        <p:par>
                          <p:cTn id="7" fill="hold">
                            <p:stCondLst>
                              <p:cond delay="3431"/>
                            </p:stCondLst>
                            <p:childTnLst>
                              <p:par>
                                <p:cTn id="8" presetClass="mediacall" nodeType="afterEffect" presetSubtype="0" presetID="1" grpId="2" fill="hold">
                                  <p:stCondLst>
                                    <p:cond delay="4000"/>
                                  </p:stCondLst>
                                  <p:childTnLst>
                                    <p:cmd type="call" cmd="playFrom(0.0)">
                                      <p:cBhvr>
                                        <p:cTn id="9" dur="5975" fill="hold"/>
                                        <p:tgtEl>
                                          <p:spTgt spid="17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0" fill="hold" display="0">
                  <p:stCondLst>
                    <p:cond delay="indefinite"/>
                  </p:stCondLst>
                </p:cTn>
                <p:tgtEl>
                  <p:spTgt spid="175"/>
                </p:tgtEl>
              </p:cMediaNode>
            </p:audio>
            <p:audio isNarration="0">
              <p:cMediaNode mute="0" showWhenStopped="0" numSld="1" vol="100000">
                <p:cTn id="11" fill="hold" display="0">
                  <p:stCondLst>
                    <p:cond delay="indefinite"/>
                  </p:stCondLst>
                </p:cTn>
                <p:tgtEl>
                  <p:spTgt spid="17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27"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28"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29" name="Porządek i reguły"/>
          <p:cNvSpPr txBox="1"/>
          <p:nvPr/>
        </p:nvSpPr>
        <p:spPr>
          <a:xfrm>
            <a:off x="8164575" y="6270626"/>
            <a:ext cx="805484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Porządek i reguły </a:t>
            </a:r>
          </a:p>
        </p:txBody>
      </p:sp>
      <p:sp>
        <p:nvSpPr>
          <p:cNvPr id="330" name="Porządek rozmów jest…"/>
          <p:cNvSpPr txBox="1"/>
          <p:nvPr/>
        </p:nvSpPr>
        <p:spPr>
          <a:xfrm>
            <a:off x="632592" y="2092785"/>
            <a:ext cx="14690142" cy="144081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7000">
                <a:latin typeface="Phosphate Inline"/>
                <a:ea typeface="Phosphate Inline"/>
                <a:cs typeface="Phosphate Inline"/>
                <a:sym typeface="Phosphate Inline"/>
              </a:defRPr>
            </a:pPr>
            <a:r>
              <a:t>Porządek rozmów jest </a:t>
            </a:r>
          </a:p>
          <a:p>
            <a:pPr>
              <a:lnSpc>
                <a:spcPct val="150000"/>
              </a:lnSpc>
              <a:defRPr sz="7000">
                <a:latin typeface="Phosphate Inline"/>
                <a:ea typeface="Phosphate Inline"/>
                <a:cs typeface="Phosphate Inline"/>
                <a:sym typeface="Phosphate Inline"/>
              </a:defRPr>
            </a:pPr>
            <a:r>
              <a:t>w zasadzie praktyką negocjacyjną. Dobrą praktyką. Może być również wykorzystany do uzyskania przewagi </a:t>
            </a:r>
          </a:p>
          <a:p>
            <a:pPr>
              <a:lnSpc>
                <a:spcPct val="150000"/>
              </a:lnSpc>
              <a:defRPr sz="7000">
                <a:latin typeface="Phosphate Inline"/>
                <a:ea typeface="Phosphate Inline"/>
                <a:cs typeface="Phosphate Inline"/>
                <a:sym typeface="Phosphate Inline"/>
              </a:defRPr>
            </a:pPr>
            <a:r>
              <a:t>w negocjacjach. </a:t>
            </a:r>
          </a:p>
          <a:p>
            <a:pPr>
              <a:lnSpc>
                <a:spcPct val="150000"/>
              </a:lnSpc>
              <a:defRPr sz="7000">
                <a:latin typeface="Phosphate Inline"/>
                <a:ea typeface="Phosphate Inline"/>
                <a:cs typeface="Phosphate Inline"/>
                <a:sym typeface="Phosphate Inline"/>
              </a:defRPr>
            </a:pPr>
          </a:p>
          <a:p>
            <a:pPr>
              <a:lnSpc>
                <a:spcPct val="150000"/>
              </a:lnSpc>
              <a:defRPr sz="7000">
                <a:latin typeface="Phosphate Inline"/>
                <a:ea typeface="Phosphate Inline"/>
                <a:cs typeface="Phosphate Inline"/>
                <a:sym typeface="Phosphate Inline"/>
              </a:defRPr>
            </a:pPr>
          </a:p>
        </p:txBody>
      </p:sp>
      <p:pic>
        <p:nvPicPr>
          <p:cNvPr id="331" name="joboffernegotiations2.jpg" descr="joboffernegotiations2.jpg"/>
          <p:cNvPicPr>
            <a:picLocks noChangeAspect="1"/>
          </p:cNvPicPr>
          <p:nvPr/>
        </p:nvPicPr>
        <p:blipFill>
          <a:blip r:embed="rId4">
            <a:extLst/>
          </a:blip>
          <a:srcRect l="0" t="0" r="0" b="27144"/>
          <a:stretch>
            <a:fillRect/>
          </a:stretch>
        </p:blipFill>
        <p:spPr>
          <a:xfrm>
            <a:off x="16734068" y="4294013"/>
            <a:ext cx="7300962" cy="4058066"/>
          </a:xfrm>
          <a:prstGeom prst="rect">
            <a:avLst/>
          </a:prstGeom>
          <a:ln w="12700">
            <a:miter lim="400000"/>
          </a:ln>
        </p:spPr>
      </p:pic>
      <p:pic>
        <p:nvPicPr>
          <p:cNvPr id="332"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9"/>
                                        </p:tgtEl>
                                        <p:attrNameLst>
                                          <p:attrName>style.visibility</p:attrName>
                                        </p:attrNameLst>
                                      </p:cBhvr>
                                      <p:to>
                                        <p:strVal val="visible"/>
                                      </p:to>
                                    </p:set>
                                    <p:animEffect filter="wipe(left)" transition="in">
                                      <p:cBhvr>
                                        <p:cTn id="7" dur="1500"/>
                                        <p:tgtEl>
                                          <p:spTgt spid="329"/>
                                        </p:tgtEl>
                                      </p:cBhvr>
                                    </p:animEffect>
                                  </p:childTnLst>
                                </p:cTn>
                              </p:par>
                            </p:childTnLst>
                          </p:cTn>
                        </p:par>
                        <p:par>
                          <p:cTn id="8" fill="hold">
                            <p:stCondLst>
                              <p:cond delay="0"/>
                            </p:stCondLst>
                            <p:childTnLst>
                              <p:par>
                                <p:cTn id="9" presetClass="path" nodeType="afterEffect" presetSubtype="0" presetID="-1" grpId="2" accel="50000" decel="50000" fill="hold">
                                  <p:stCondLst>
                                    <p:cond delay="0"/>
                                  </p:stCondLst>
                                  <p:childTnLst>
                                    <p:animMotion path="M 0.000000 0.000000 L -0.003367 -0.388806" origin="layout" pathEditMode="relative">
                                      <p:cBhvr>
                                        <p:cTn id="10" dur="1000" fill="hold"/>
                                        <p:tgtEl>
                                          <p:spTgt spid="329"/>
                                        </p:tgtEl>
                                        <p:attrNameLst>
                                          <p:attrName>ppt_x</p:attrName>
                                          <p:attrName>ppt_y</p:attrName>
                                        </p:attrNameLst>
                                      </p:cBhvr>
                                    </p:animMotion>
                                  </p:childTnLst>
                                </p:cTn>
                              </p:par>
                            </p:childTnLst>
                          </p:cTn>
                        </p:par>
                        <p:par>
                          <p:cTn id="11" fill="hold">
                            <p:stCondLst>
                              <p:cond delay="1000"/>
                            </p:stCondLst>
                            <p:childTnLst>
                              <p:par>
                                <p:cTn id="12" presetClass="entr" nodeType="afterEffect" presetSubtype="8" presetID="22" grpId="3" fill="hold">
                                  <p:stCondLst>
                                    <p:cond delay="0"/>
                                  </p:stCondLst>
                                  <p:iterate type="el" backwards="0">
                                    <p:tmAbs val="0"/>
                                  </p:iterate>
                                  <p:childTnLst>
                                    <p:set>
                                      <p:cBhvr>
                                        <p:cTn id="13" fill="hold"/>
                                        <p:tgtEl>
                                          <p:spTgt spid="330"/>
                                        </p:tgtEl>
                                        <p:attrNameLst>
                                          <p:attrName>style.visibility</p:attrName>
                                        </p:attrNameLst>
                                      </p:cBhvr>
                                      <p:to>
                                        <p:strVal val="visible"/>
                                      </p:to>
                                    </p:set>
                                    <p:animEffect filter="wipe(left)" transition="in">
                                      <p:cBhvr>
                                        <p:cTn id="14" dur="1500"/>
                                        <p:tgtEl>
                                          <p:spTgt spid="330"/>
                                        </p:tgtEl>
                                      </p:cBhvr>
                                    </p:animEffect>
                                  </p:childTnLst>
                                </p:cTn>
                              </p:par>
                            </p:childTnLst>
                          </p:cTn>
                        </p:par>
                        <p:par>
                          <p:cTn id="15" fill="hold">
                            <p:stCondLst>
                              <p:cond delay="2500"/>
                            </p:stCondLst>
                            <p:childTnLst>
                              <p:par>
                                <p:cTn id="16" presetClass="entr" nodeType="afterEffect" presetSubtype="8" presetID="22" grpId="4" fill="hold">
                                  <p:stCondLst>
                                    <p:cond delay="0"/>
                                  </p:stCondLst>
                                  <p:iterate type="el" backwards="0">
                                    <p:tmAbs val="0"/>
                                  </p:iterate>
                                  <p:childTnLst>
                                    <p:set>
                                      <p:cBhvr>
                                        <p:cTn id="17" fill="hold"/>
                                        <p:tgtEl>
                                          <p:spTgt spid="331"/>
                                        </p:tgtEl>
                                        <p:attrNameLst>
                                          <p:attrName>style.visibility</p:attrName>
                                        </p:attrNameLst>
                                      </p:cBhvr>
                                      <p:to>
                                        <p:strVal val="visible"/>
                                      </p:to>
                                    </p:set>
                                    <p:animEffect filter="wipe(left)" transition="in">
                                      <p:cBhvr>
                                        <p:cTn id="18" dur="1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 grpId="3"/>
      <p:bldP build="whole" bldLvl="1" animBg="1" rev="0" advAuto="0" spid="331" grpId="4"/>
      <p:bldP build="whole" bldLvl="1" animBg="1" rev="0" advAuto="0" spid="329"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4"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35"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36"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pic>
        <p:nvPicPr>
          <p:cNvPr id="337" name="1035-10-avoidable-mistakes-when-negotiating-a-job-offer.jpeg" descr="1035-10-avoidable-mistakes-when-negotiating-a-job-offer.jpeg"/>
          <p:cNvPicPr>
            <a:picLocks noChangeAspect="1"/>
          </p:cNvPicPr>
          <p:nvPr/>
        </p:nvPicPr>
        <p:blipFill>
          <a:blip r:embed="rId4">
            <a:extLst/>
          </a:blip>
          <a:srcRect l="3192" t="70077" r="2746" b="6107"/>
          <a:stretch>
            <a:fillRect/>
          </a:stretch>
        </p:blipFill>
        <p:spPr>
          <a:xfrm>
            <a:off x="845843" y="1402353"/>
            <a:ext cx="13438024" cy="2285033"/>
          </a:xfrm>
          <a:prstGeom prst="rect">
            <a:avLst/>
          </a:prstGeom>
          <a:ln w="12700">
            <a:miter lim="400000"/>
          </a:ln>
        </p:spPr>
      </p:pic>
      <p:sp>
        <p:nvSpPr>
          <p:cNvPr id="338" name="Porządek i reguły"/>
          <p:cNvSpPr txBox="1"/>
          <p:nvPr/>
        </p:nvSpPr>
        <p:spPr>
          <a:xfrm>
            <a:off x="15891487" y="783850"/>
            <a:ext cx="805484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Porządek i reguły </a:t>
            </a:r>
          </a:p>
        </p:txBody>
      </p:sp>
      <p:pic>
        <p:nvPicPr>
          <p:cNvPr id="339"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
        <p:nvSpPr>
          <p:cNvPr id="340" name="Brak porządku rozmów może jednak umożliwić negocjatorom stosowanie technik opóźniających, dekoncentrujących i wprowadzających chaos. Dlatego zawsze warto ustalić i spisać porządek rozmów."/>
          <p:cNvSpPr txBox="1"/>
          <p:nvPr/>
        </p:nvSpPr>
        <p:spPr>
          <a:xfrm>
            <a:off x="449797" y="4088087"/>
            <a:ext cx="22989367" cy="77914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Brak porządku rozmów może jednak umożliwić negocjatorom stosowanie technik opóźniających, dekoncentrujących i wprowadzających chaos. Dlatego zawsze warto ustalić i spisać porządek rozmów.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340"/>
                                        </p:tgtEl>
                                        <p:attrNameLst>
                                          <p:attrName>style.visibility</p:attrName>
                                        </p:attrNameLst>
                                      </p:cBhvr>
                                      <p:to>
                                        <p:strVal val="visible"/>
                                      </p:to>
                                    </p:set>
                                    <p:animEffect filter="wipe(left)" transition="in">
                                      <p:cBhvr>
                                        <p:cTn id="7" dur="1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0"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43"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44"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45" name="Nie daj się zwieść myśleniu, że szkoda czasu na ustalanie planu rozmów. Jeśli negocjujesz duży kontrakt lub płacisz za czas negocjacji – ustalenie porządku rozmów zawsze Ci się opłaci."/>
          <p:cNvSpPr txBox="1"/>
          <p:nvPr/>
        </p:nvSpPr>
        <p:spPr>
          <a:xfrm>
            <a:off x="743595" y="3789365"/>
            <a:ext cx="22989367" cy="6137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Nie daj się zwieść myśleniu, że szkoda czasu na ustalanie planu rozmów. Jeśli negocjujesz duży kontrakt lub płacisz za czas negocjacji – ustalenie porządku rozmów zawsze Ci się opłaci. </a:t>
            </a:r>
          </a:p>
        </p:txBody>
      </p:sp>
      <p:sp>
        <p:nvSpPr>
          <p:cNvPr id="346" name="Porządek i reguły"/>
          <p:cNvSpPr txBox="1"/>
          <p:nvPr/>
        </p:nvSpPr>
        <p:spPr>
          <a:xfrm>
            <a:off x="15891487" y="783850"/>
            <a:ext cx="805484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Porządek i reguły </a:t>
            </a:r>
          </a:p>
        </p:txBody>
      </p:sp>
      <p:pic>
        <p:nvPicPr>
          <p:cNvPr id="347"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345"/>
                                        </p:tgtEl>
                                        <p:attrNameLst>
                                          <p:attrName>style.visibility</p:attrName>
                                        </p:attrNameLst>
                                      </p:cBhvr>
                                      <p:to>
                                        <p:strVal val="visible"/>
                                      </p:to>
                                    </p:set>
                                    <p:animEffect filter="wipe(left)" transition="in">
                                      <p:cBhvr>
                                        <p:cTn id="7" dur="1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5"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9"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50"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51"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52" name="Jeśli przygotowując się do negocjacji, masz ułożoną strategię i scenariusze, to ustalanie porządku rozmów jest świetną okazją do ułatwienia sobie realizacji scenariusza."/>
          <p:cNvSpPr txBox="1"/>
          <p:nvPr/>
        </p:nvSpPr>
        <p:spPr>
          <a:xfrm>
            <a:off x="697317" y="4284993"/>
            <a:ext cx="22989367" cy="61372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Jeśli przygotowując się do negocjacji, masz ułożoną strategię i scenariusze, to ustalanie porządku rozmów jest świetną okazją do ułatwienia sobie realizacji scenariusza. </a:t>
            </a:r>
          </a:p>
        </p:txBody>
      </p:sp>
      <p:sp>
        <p:nvSpPr>
          <p:cNvPr id="353" name="Porządek i reguły"/>
          <p:cNvSpPr txBox="1"/>
          <p:nvPr/>
        </p:nvSpPr>
        <p:spPr>
          <a:xfrm>
            <a:off x="15891487" y="783850"/>
            <a:ext cx="805484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Porządek i reguły </a:t>
            </a:r>
          </a:p>
        </p:txBody>
      </p:sp>
      <p:pic>
        <p:nvPicPr>
          <p:cNvPr id="354"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352"/>
                                        </p:tgtEl>
                                        <p:attrNameLst>
                                          <p:attrName>style.visibility</p:attrName>
                                        </p:attrNameLst>
                                      </p:cBhvr>
                                      <p:to>
                                        <p:strVal val="visible"/>
                                      </p:to>
                                    </p:set>
                                    <p:animEffect filter="wipe(left)" transition="in">
                                      <p:cBhvr>
                                        <p:cTn id="7" dur="1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57"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58"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59" name="zawsze warto ustalić i spisać porządek rozmów. Szczególnie zaś w trzech przypadkach:…"/>
          <p:cNvSpPr txBox="1"/>
          <p:nvPr/>
        </p:nvSpPr>
        <p:spPr>
          <a:xfrm>
            <a:off x="1115672" y="2503996"/>
            <a:ext cx="22245212" cy="94456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7000">
                <a:latin typeface="Phosphate Inline"/>
                <a:ea typeface="Phosphate Inline"/>
                <a:cs typeface="Phosphate Inline"/>
                <a:sym typeface="Phosphate Inline"/>
              </a:defRPr>
            </a:pPr>
            <a:r>
              <a:t>zawsze warto ustalić i spisać porządek rozmów. Szczególnie zaś w trzech przypadkach: </a:t>
            </a:r>
          </a:p>
          <a:p>
            <a:pPr algn="l">
              <a:lnSpc>
                <a:spcPct val="150000"/>
              </a:lnSpc>
              <a:defRPr sz="7000">
                <a:latin typeface="Phosphate Inline"/>
                <a:ea typeface="Phosphate Inline"/>
                <a:cs typeface="Phosphate Inline"/>
                <a:sym typeface="Phosphate Inline"/>
              </a:defRPr>
            </a:pPr>
            <a:r>
              <a:t>	–  gdy negocjują więcej niż dwie strony, </a:t>
            </a:r>
          </a:p>
          <a:p>
            <a:pPr algn="l">
              <a:lnSpc>
                <a:spcPct val="150000"/>
              </a:lnSpc>
              <a:defRPr sz="7000">
                <a:latin typeface="Phosphate Inline"/>
                <a:ea typeface="Phosphate Inline"/>
                <a:cs typeface="Phosphate Inline"/>
                <a:sym typeface="Phosphate Inline"/>
              </a:defRPr>
            </a:pPr>
            <a:r>
              <a:t>	–  gdy zależy Ci na czasie, </a:t>
            </a:r>
          </a:p>
          <a:p>
            <a:pPr algn="l">
              <a:lnSpc>
                <a:spcPct val="150000"/>
              </a:lnSpc>
              <a:defRPr sz="7000">
                <a:latin typeface="Phosphate Inline"/>
                <a:ea typeface="Phosphate Inline"/>
                <a:cs typeface="Phosphate Inline"/>
                <a:sym typeface="Phosphate Inline"/>
              </a:defRPr>
            </a:pPr>
            <a:r>
              <a:t>	–  gdy masz do czynienia z osobami   </a:t>
            </a:r>
          </a:p>
          <a:p>
            <a:pPr algn="l">
              <a:lnSpc>
                <a:spcPct val="150000"/>
              </a:lnSpc>
              <a:defRPr sz="7000">
                <a:latin typeface="Phosphate Inline"/>
                <a:ea typeface="Phosphate Inline"/>
                <a:cs typeface="Phosphate Inline"/>
                <a:sym typeface="Phosphate Inline"/>
              </a:defRPr>
            </a:pPr>
            <a:r>
              <a:t>                  dygresyjnymi i chaotycznymi. </a:t>
            </a:r>
          </a:p>
        </p:txBody>
      </p:sp>
      <p:sp>
        <p:nvSpPr>
          <p:cNvPr id="360" name="Porządek i reguły"/>
          <p:cNvSpPr txBox="1"/>
          <p:nvPr/>
        </p:nvSpPr>
        <p:spPr>
          <a:xfrm>
            <a:off x="15891487" y="783850"/>
            <a:ext cx="805484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Porządek i reguły </a:t>
            </a:r>
          </a:p>
        </p:txBody>
      </p:sp>
      <p:pic>
        <p:nvPicPr>
          <p:cNvPr id="361"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359"/>
                                        </p:tgtEl>
                                        <p:attrNameLst>
                                          <p:attrName>style.visibility</p:attrName>
                                        </p:attrNameLst>
                                      </p:cBhvr>
                                      <p:to>
                                        <p:strVal val="visible"/>
                                      </p:to>
                                    </p:set>
                                    <p:animEffect filter="wipe(left)" transition="in">
                                      <p:cBhvr>
                                        <p:cTn id="7" dur="15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64"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65"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66" name="PAKIET"/>
          <p:cNvSpPr txBox="1"/>
          <p:nvPr/>
        </p:nvSpPr>
        <p:spPr>
          <a:xfrm>
            <a:off x="10813796" y="6270626"/>
            <a:ext cx="275640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PAKIET</a:t>
            </a:r>
          </a:p>
        </p:txBody>
      </p:sp>
      <p:sp>
        <p:nvSpPr>
          <p:cNvPr id="367" name="W negocjacjach rzadko zdarza się, aby jedna strona w pełni zrealizowała wszystkie swoje cele."/>
          <p:cNvSpPr txBox="1"/>
          <p:nvPr/>
        </p:nvSpPr>
        <p:spPr>
          <a:xfrm>
            <a:off x="1069394" y="2356425"/>
            <a:ext cx="22245212" cy="2828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W negocjacjach rzadko zdarza się, aby jedna strona w pełni zrealizowała wszystkie swoje cele. </a:t>
            </a:r>
          </a:p>
        </p:txBody>
      </p:sp>
      <p:sp>
        <p:nvSpPr>
          <p:cNvPr id="368" name="Bywa, że strony nie są w stanie wymyślić rozwiązania, które satysfakcjonowałoby je obie."/>
          <p:cNvSpPr txBox="1"/>
          <p:nvPr/>
        </p:nvSpPr>
        <p:spPr>
          <a:xfrm>
            <a:off x="1115672" y="5443539"/>
            <a:ext cx="22245212" cy="2828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Bywa, że strony nie są w stanie wymyślić rozwiązania, które satysfakcjonowałoby je obie. </a:t>
            </a:r>
          </a:p>
        </p:txBody>
      </p:sp>
      <p:sp>
        <p:nvSpPr>
          <p:cNvPr id="369" name="Często jednak mają różne priorytety swoich celów w ramach tych samych kwestii."/>
          <p:cNvSpPr txBox="1"/>
          <p:nvPr/>
        </p:nvSpPr>
        <p:spPr>
          <a:xfrm>
            <a:off x="1115672" y="8530654"/>
            <a:ext cx="22245212" cy="2828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Często jednak mają różne priorytety swoich celów w ramach tych samych kwestii. </a:t>
            </a:r>
          </a:p>
        </p:txBody>
      </p:sp>
      <p:pic>
        <p:nvPicPr>
          <p:cNvPr id="370"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66"/>
                                        </p:tgtEl>
                                        <p:attrNameLst>
                                          <p:attrName>style.visibility</p:attrName>
                                        </p:attrNameLst>
                                      </p:cBhvr>
                                      <p:to>
                                        <p:strVal val="visible"/>
                                      </p:to>
                                    </p:set>
                                    <p:animEffect filter="wipe(left)" transition="in">
                                      <p:cBhvr>
                                        <p:cTn id="7" dur="1500"/>
                                        <p:tgtEl>
                                          <p:spTgt spid="366"/>
                                        </p:tgtEl>
                                      </p:cBhvr>
                                    </p:animEffect>
                                  </p:childTnLst>
                                </p:cTn>
                              </p:par>
                            </p:childTnLst>
                          </p:cTn>
                        </p:par>
                        <p:par>
                          <p:cTn id="8" fill="hold">
                            <p:stCondLst>
                              <p:cond delay="0"/>
                            </p:stCondLst>
                            <p:childTnLst>
                              <p:par>
                                <p:cTn id="9" presetClass="path" nodeType="afterEffect" presetSubtype="0" presetID="-1" grpId="2" accel="50000" decel="50000" fill="hold">
                                  <p:stCondLst>
                                    <p:cond delay="0"/>
                                  </p:stCondLst>
                                  <p:childTnLst>
                                    <p:animMotion path="M 0.000000 0.000000 L -0.003367 -0.388806" origin="layout" pathEditMode="relative">
                                      <p:cBhvr>
                                        <p:cTn id="10" dur="1000" fill="hold"/>
                                        <p:tgtEl>
                                          <p:spTgt spid="36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3" fill="hold">
                                  <p:stCondLst>
                                    <p:cond delay="0"/>
                                  </p:stCondLst>
                                  <p:iterate type="el" backwards="0">
                                    <p:tmAbs val="0"/>
                                  </p:iterate>
                                  <p:childTnLst>
                                    <p:set>
                                      <p:cBhvr>
                                        <p:cTn id="14" fill="hold"/>
                                        <p:tgtEl>
                                          <p:spTgt spid="367"/>
                                        </p:tgtEl>
                                        <p:attrNameLst>
                                          <p:attrName>style.visibility</p:attrName>
                                        </p:attrNameLst>
                                      </p:cBhvr>
                                      <p:to>
                                        <p:strVal val="visible"/>
                                      </p:to>
                                    </p:set>
                                    <p:animEffect filter="wipe(left)" transition="in">
                                      <p:cBhvr>
                                        <p:cTn id="15" dur="1500"/>
                                        <p:tgtEl>
                                          <p:spTgt spid="367"/>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368"/>
                                        </p:tgtEl>
                                        <p:attrNameLst>
                                          <p:attrName>style.visibility</p:attrName>
                                        </p:attrNameLst>
                                      </p:cBhvr>
                                      <p:to>
                                        <p:strVal val="visible"/>
                                      </p:to>
                                    </p:set>
                                    <p:animEffect filter="wipe(left)" transition="in">
                                      <p:cBhvr>
                                        <p:cTn id="20" dur="1500"/>
                                        <p:tgtEl>
                                          <p:spTgt spid="368"/>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369"/>
                                        </p:tgtEl>
                                        <p:attrNameLst>
                                          <p:attrName>style.visibility</p:attrName>
                                        </p:attrNameLst>
                                      </p:cBhvr>
                                      <p:to>
                                        <p:strVal val="visible"/>
                                      </p:to>
                                    </p:set>
                                    <p:animEffect filter="wipe(left)" transition="in">
                                      <p:cBhvr>
                                        <p:cTn id="25" dur="15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6" grpId="1"/>
      <p:bldP build="whole" bldLvl="1" animBg="1" rev="0" advAuto="0" spid="369" grpId="5"/>
      <p:bldP build="whole" bldLvl="1" animBg="1" rev="0" advAuto="0" spid="367" grpId="3"/>
      <p:bldP build="whole" bldLvl="1" animBg="1" rev="0" advAuto="0" spid="368" grpId="4"/>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73"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74"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75" name="PAKIET"/>
          <p:cNvSpPr txBox="1"/>
          <p:nvPr/>
        </p:nvSpPr>
        <p:spPr>
          <a:xfrm>
            <a:off x="10813796" y="6270626"/>
            <a:ext cx="275640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PAKIET</a:t>
            </a:r>
          </a:p>
        </p:txBody>
      </p:sp>
      <p:sp>
        <p:nvSpPr>
          <p:cNvPr id="376" name="Dlatego dobrym rozwiązaniem jest przedstawienie swojego stanowiska w formie pakietu propozycji."/>
          <p:cNvSpPr txBox="1"/>
          <p:nvPr/>
        </p:nvSpPr>
        <p:spPr>
          <a:xfrm>
            <a:off x="1069394" y="2356425"/>
            <a:ext cx="22245212" cy="2828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7000">
                <a:latin typeface="Phosphate Inline"/>
                <a:ea typeface="Phosphate Inline"/>
                <a:cs typeface="Phosphate Inline"/>
                <a:sym typeface="Phosphate Inline"/>
              </a:defRPr>
            </a:pPr>
            <a:r>
              <a:t>Dlatego dobrym rozwiązaniem jest przedstawienie swojego stanowiska w formie </a:t>
            </a:r>
            <a:r>
              <a:rPr>
                <a:solidFill>
                  <a:srgbClr val="FF2600"/>
                </a:solidFill>
              </a:rPr>
              <a:t>pakietu </a:t>
            </a:r>
            <a:r>
              <a:t>propozycji. </a:t>
            </a:r>
          </a:p>
        </p:txBody>
      </p:sp>
      <p:sp>
        <p:nvSpPr>
          <p:cNvPr id="377" name="Przedstawiając pakiet propozycji, mamy większe możliwości uzyskania porozumienia."/>
          <p:cNvSpPr txBox="1"/>
          <p:nvPr/>
        </p:nvSpPr>
        <p:spPr>
          <a:xfrm>
            <a:off x="1115672" y="5443539"/>
            <a:ext cx="22245212" cy="2828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Przedstawiając pakiet propozycji, mamy większe możliwości uzyskania porozumienia. </a:t>
            </a:r>
          </a:p>
        </p:txBody>
      </p:sp>
      <p:pic>
        <p:nvPicPr>
          <p:cNvPr id="378"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
        <p:nvSpPr>
          <p:cNvPr id="379" name="Ustępując w ramach jednego celu, możemy uzyskać ustępstwo drugiej strony w innym."/>
          <p:cNvSpPr txBox="1"/>
          <p:nvPr/>
        </p:nvSpPr>
        <p:spPr>
          <a:xfrm>
            <a:off x="1069394" y="8600470"/>
            <a:ext cx="22245212" cy="2828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Ustępując w ramach jednego celu, możemy uzyskać ustępstwo drugiej strony w innym.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75"/>
                                        </p:tgtEl>
                                        <p:attrNameLst>
                                          <p:attrName>style.visibility</p:attrName>
                                        </p:attrNameLst>
                                      </p:cBhvr>
                                      <p:to>
                                        <p:strVal val="visible"/>
                                      </p:to>
                                    </p:set>
                                    <p:animEffect filter="wipe(left)" transition="in">
                                      <p:cBhvr>
                                        <p:cTn id="7" dur="1500"/>
                                        <p:tgtEl>
                                          <p:spTgt spid="375"/>
                                        </p:tgtEl>
                                      </p:cBhvr>
                                    </p:animEffect>
                                  </p:childTnLst>
                                </p:cTn>
                              </p:par>
                            </p:childTnLst>
                          </p:cTn>
                        </p:par>
                        <p:par>
                          <p:cTn id="8" fill="hold">
                            <p:stCondLst>
                              <p:cond delay="0"/>
                            </p:stCondLst>
                            <p:childTnLst>
                              <p:par>
                                <p:cTn id="9" presetClass="path" nodeType="afterEffect" presetSubtype="0" presetID="-1" grpId="2" accel="50000" decel="50000" fill="hold">
                                  <p:stCondLst>
                                    <p:cond delay="0"/>
                                  </p:stCondLst>
                                  <p:childTnLst>
                                    <p:animMotion path="M 0.000000 0.000000 L 0.420067 -0.450236" origin="layout" pathEditMode="relative">
                                      <p:cBhvr>
                                        <p:cTn id="10" dur="1000" fill="hold"/>
                                        <p:tgtEl>
                                          <p:spTgt spid="37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3" fill="hold">
                                  <p:stCondLst>
                                    <p:cond delay="0"/>
                                  </p:stCondLst>
                                  <p:iterate type="el" backwards="0">
                                    <p:tmAbs val="0"/>
                                  </p:iterate>
                                  <p:childTnLst>
                                    <p:set>
                                      <p:cBhvr>
                                        <p:cTn id="14" fill="hold"/>
                                        <p:tgtEl>
                                          <p:spTgt spid="376"/>
                                        </p:tgtEl>
                                        <p:attrNameLst>
                                          <p:attrName>style.visibility</p:attrName>
                                        </p:attrNameLst>
                                      </p:cBhvr>
                                      <p:to>
                                        <p:strVal val="visible"/>
                                      </p:to>
                                    </p:set>
                                    <p:animEffect filter="wipe(left)" transition="in">
                                      <p:cBhvr>
                                        <p:cTn id="15" dur="1500"/>
                                        <p:tgtEl>
                                          <p:spTgt spid="376"/>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377"/>
                                        </p:tgtEl>
                                        <p:attrNameLst>
                                          <p:attrName>style.visibility</p:attrName>
                                        </p:attrNameLst>
                                      </p:cBhvr>
                                      <p:to>
                                        <p:strVal val="visible"/>
                                      </p:to>
                                    </p:set>
                                    <p:animEffect filter="wipe(left)" transition="in">
                                      <p:cBhvr>
                                        <p:cTn id="20" dur="1500"/>
                                        <p:tgtEl>
                                          <p:spTgt spid="377"/>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379"/>
                                        </p:tgtEl>
                                        <p:attrNameLst>
                                          <p:attrName>style.visibility</p:attrName>
                                        </p:attrNameLst>
                                      </p:cBhvr>
                                      <p:to>
                                        <p:strVal val="visible"/>
                                      </p:to>
                                    </p:set>
                                    <p:animEffect filter="wipe(left)" transition="in">
                                      <p:cBhvr>
                                        <p:cTn id="25" dur="15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7" grpId="4"/>
      <p:bldP build="whole" bldLvl="1" animBg="1" rev="0" advAuto="0" spid="375" grpId="1"/>
      <p:bldP build="whole" bldLvl="1" animBg="1" rev="0" advAuto="0" spid="376" grpId="3"/>
      <p:bldP build="whole" bldLvl="1" animBg="1" rev="0" advAuto="0" spid="379" grpId="5"/>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1"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82"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83"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84" name="PAKIET"/>
          <p:cNvSpPr txBox="1"/>
          <p:nvPr/>
        </p:nvSpPr>
        <p:spPr>
          <a:xfrm>
            <a:off x="10813796" y="6270626"/>
            <a:ext cx="275640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PAKIET</a:t>
            </a:r>
          </a:p>
        </p:txBody>
      </p:sp>
      <p:sp>
        <p:nvSpPr>
          <p:cNvPr id="385" name="Dużo łatwiej jest Jeśli uważasz, że Twój rozmówca dąży do tego, aby nakłonić Cię do podania swojej propozycji jako pierwszej możesz także stosować techniki ustępstw, gdy mamy wiele możliwych rozwiązań."/>
          <p:cNvSpPr txBox="1"/>
          <p:nvPr/>
        </p:nvSpPr>
        <p:spPr>
          <a:xfrm>
            <a:off x="1115672" y="3696247"/>
            <a:ext cx="22245212" cy="77914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Dużo łatwiej jest Jeśli uważasz, że Twój rozmówca dąży do tego, aby nakłonić Cię do podania swojej propozycji jako pierwszej możesz także stosować techniki ustępstw, gdy mamy wiele możliwych rozwiązań. </a:t>
            </a:r>
          </a:p>
        </p:txBody>
      </p:sp>
      <p:pic>
        <p:nvPicPr>
          <p:cNvPr id="386"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84"/>
                                        </p:tgtEl>
                                        <p:attrNameLst>
                                          <p:attrName>style.visibility</p:attrName>
                                        </p:attrNameLst>
                                      </p:cBhvr>
                                      <p:to>
                                        <p:strVal val="visible"/>
                                      </p:to>
                                    </p:set>
                                    <p:animEffect filter="wipe(left)" transition="in">
                                      <p:cBhvr>
                                        <p:cTn id="7" dur="1500"/>
                                        <p:tgtEl>
                                          <p:spTgt spid="384"/>
                                        </p:tgtEl>
                                      </p:cBhvr>
                                    </p:animEffect>
                                  </p:childTnLst>
                                </p:cTn>
                              </p:par>
                            </p:childTnLst>
                          </p:cTn>
                        </p:par>
                        <p:par>
                          <p:cTn id="8" fill="hold">
                            <p:stCondLst>
                              <p:cond delay="0"/>
                            </p:stCondLst>
                            <p:childTnLst>
                              <p:par>
                                <p:cTn id="9" presetClass="path" nodeType="afterEffect" presetSubtype="0" presetID="-1" grpId="2" accel="50000" decel="50000" fill="hold">
                                  <p:stCondLst>
                                    <p:cond delay="0"/>
                                  </p:stCondLst>
                                  <p:childTnLst>
                                    <p:animMotion path="M 0.000000 0.000000 L -0.419168 -0.433322" origin="layout" pathEditMode="relative">
                                      <p:cBhvr>
                                        <p:cTn id="10" dur="1000" fill="hold"/>
                                        <p:tgtEl>
                                          <p:spTgt spid="38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3" fill="hold">
                                  <p:stCondLst>
                                    <p:cond delay="0"/>
                                  </p:stCondLst>
                                  <p:iterate type="el" backwards="0">
                                    <p:tmAbs val="0"/>
                                  </p:iterate>
                                  <p:childTnLst>
                                    <p:set>
                                      <p:cBhvr>
                                        <p:cTn id="14" fill="hold"/>
                                        <p:tgtEl>
                                          <p:spTgt spid="385"/>
                                        </p:tgtEl>
                                        <p:attrNameLst>
                                          <p:attrName>style.visibility</p:attrName>
                                        </p:attrNameLst>
                                      </p:cBhvr>
                                      <p:to>
                                        <p:strVal val="visible"/>
                                      </p:to>
                                    </p:set>
                                    <p:animEffect filter="wipe(left)" transition="in">
                                      <p:cBhvr>
                                        <p:cTn id="15" dur="1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 grpId="3"/>
      <p:bldP build="whole" bldLvl="1" animBg="1" rev="0" advAuto="0" spid="384"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89"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90"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91" name="PAKIET"/>
          <p:cNvSpPr txBox="1"/>
          <p:nvPr/>
        </p:nvSpPr>
        <p:spPr>
          <a:xfrm>
            <a:off x="10813796" y="6270626"/>
            <a:ext cx="275640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PAKIET</a:t>
            </a:r>
          </a:p>
        </p:txBody>
      </p:sp>
      <p:sp>
        <p:nvSpPr>
          <p:cNvPr id="392" name="Technika pakietu ułatwia osiągnie celów priorytetowych. Dlatego warto stosować ją wszędzie, gdzie jest to możliwe."/>
          <p:cNvSpPr txBox="1"/>
          <p:nvPr/>
        </p:nvSpPr>
        <p:spPr>
          <a:xfrm>
            <a:off x="1069394" y="1790162"/>
            <a:ext cx="22245212" cy="44830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7000">
                <a:latin typeface="Phosphate Inline"/>
                <a:ea typeface="Phosphate Inline"/>
                <a:cs typeface="Phosphate Inline"/>
                <a:sym typeface="Phosphate Inline"/>
              </a:defRPr>
            </a:pPr>
            <a:r>
              <a:rPr>
                <a:solidFill>
                  <a:srgbClr val="FF2600"/>
                </a:solidFill>
              </a:rPr>
              <a:t>Technika pakietu </a:t>
            </a:r>
            <a:r>
              <a:t>ułatwia osiągnie celów priorytetowych. Dlatego warto stosować ją wszędzie, gdzie jest to możliwe. </a:t>
            </a:r>
          </a:p>
        </p:txBody>
      </p:sp>
      <p:sp>
        <p:nvSpPr>
          <p:cNvPr id="393" name="W przypadku negocjowania wynagrodzenia może to wyglądać np. tak:"/>
          <p:cNvSpPr txBox="1"/>
          <p:nvPr/>
        </p:nvSpPr>
        <p:spPr>
          <a:xfrm>
            <a:off x="1115672" y="7964141"/>
            <a:ext cx="22245212" cy="2828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W przypadku negocjowania wynagrodzenia może to wyglądać np. tak: </a:t>
            </a:r>
          </a:p>
        </p:txBody>
      </p:sp>
      <p:pic>
        <p:nvPicPr>
          <p:cNvPr id="394"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91"/>
                                        </p:tgtEl>
                                        <p:attrNameLst>
                                          <p:attrName>style.visibility</p:attrName>
                                        </p:attrNameLst>
                                      </p:cBhvr>
                                      <p:to>
                                        <p:strVal val="visible"/>
                                      </p:to>
                                    </p:set>
                                    <p:animEffect filter="wipe(left)" transition="in">
                                      <p:cBhvr>
                                        <p:cTn id="7" dur="1500"/>
                                        <p:tgtEl>
                                          <p:spTgt spid="391"/>
                                        </p:tgtEl>
                                      </p:cBhvr>
                                    </p:animEffect>
                                  </p:childTnLst>
                                </p:cTn>
                              </p:par>
                            </p:childTnLst>
                          </p:cTn>
                        </p:par>
                        <p:par>
                          <p:cTn id="8" fill="hold">
                            <p:stCondLst>
                              <p:cond delay="0"/>
                            </p:stCondLst>
                            <p:childTnLst>
                              <p:par>
                                <p:cTn id="9" presetClass="path" nodeType="afterEffect" presetSubtype="0" presetID="-1" grpId="2" accel="50000" decel="50000" fill="hold">
                                  <p:stCondLst>
                                    <p:cond delay="0"/>
                                  </p:stCondLst>
                                  <p:childTnLst>
                                    <p:animMotion path="M 0.000000 0.000000 L -0.419168 -0.433322" origin="layout" pathEditMode="relative">
                                      <p:cBhvr>
                                        <p:cTn id="10" dur="1000" fill="hold"/>
                                        <p:tgtEl>
                                          <p:spTgt spid="391"/>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3" fill="hold">
                                  <p:stCondLst>
                                    <p:cond delay="0"/>
                                  </p:stCondLst>
                                  <p:iterate type="el" backwards="0">
                                    <p:tmAbs val="0"/>
                                  </p:iterate>
                                  <p:childTnLst>
                                    <p:set>
                                      <p:cBhvr>
                                        <p:cTn id="14" fill="hold"/>
                                        <p:tgtEl>
                                          <p:spTgt spid="392"/>
                                        </p:tgtEl>
                                        <p:attrNameLst>
                                          <p:attrName>style.visibility</p:attrName>
                                        </p:attrNameLst>
                                      </p:cBhvr>
                                      <p:to>
                                        <p:strVal val="visible"/>
                                      </p:to>
                                    </p:set>
                                    <p:animEffect filter="wipe(left)" transition="in">
                                      <p:cBhvr>
                                        <p:cTn id="15" dur="1500"/>
                                        <p:tgtEl>
                                          <p:spTgt spid="392"/>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393"/>
                                        </p:tgtEl>
                                        <p:attrNameLst>
                                          <p:attrName>style.visibility</p:attrName>
                                        </p:attrNameLst>
                                      </p:cBhvr>
                                      <p:to>
                                        <p:strVal val="visible"/>
                                      </p:to>
                                    </p:set>
                                    <p:animEffect filter="wipe(left)" transition="in">
                                      <p:cBhvr>
                                        <p:cTn id="20" dur="15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2" grpId="3"/>
      <p:bldP build="whole" bldLvl="1" animBg="1" rev="0" advAuto="0" spid="393" grpId="4"/>
      <p:bldP build="whole" bldLvl="1" animBg="1" rev="0" advAuto="0" spid="391"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397"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398"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399" name="− Chciałbym uzyskać podwyżkę w wysokości…"/>
          <p:cNvSpPr txBox="1"/>
          <p:nvPr/>
        </p:nvSpPr>
        <p:spPr>
          <a:xfrm>
            <a:off x="1069394" y="1655237"/>
            <a:ext cx="22245212" cy="38849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6100">
                <a:solidFill>
                  <a:schemeClr val="accent5">
                    <a:hueOff val="-82419"/>
                    <a:satOff val="-9513"/>
                    <a:lumOff val="-16343"/>
                  </a:schemeClr>
                </a:solidFill>
                <a:latin typeface="Phosphate Inline"/>
                <a:ea typeface="Phosphate Inline"/>
                <a:cs typeface="Phosphate Inline"/>
                <a:sym typeface="Phosphate Inline"/>
              </a:defRPr>
            </a:pPr>
            <a:r>
              <a:t>− Chciałbym uzyskać podwyżkę w wysokości </a:t>
            </a:r>
          </a:p>
          <a:p>
            <a:pPr>
              <a:lnSpc>
                <a:spcPct val="150000"/>
              </a:lnSpc>
              <a:defRPr sz="6100">
                <a:solidFill>
                  <a:schemeClr val="accent5">
                    <a:hueOff val="-82419"/>
                    <a:satOff val="-9513"/>
                    <a:lumOff val="-16343"/>
                  </a:schemeClr>
                </a:solidFill>
                <a:latin typeface="Phosphate Inline"/>
                <a:ea typeface="Phosphate Inline"/>
                <a:cs typeface="Phosphate Inline"/>
                <a:sym typeface="Phosphate Inline"/>
              </a:defRPr>
            </a:pPr>
            <a:r>
              <a:t>1200 zł brutto. Zależy mi jednak także na opłacaniu przez firmę opieki medycznej oraz ubezpieczenia na życie. </a:t>
            </a:r>
          </a:p>
        </p:txBody>
      </p:sp>
      <p:sp>
        <p:nvSpPr>
          <p:cNvPr id="400" name="Jeśli Twój rozmówca stosuje tę technikę, Ty także ją zastosuj.…"/>
          <p:cNvSpPr txBox="1"/>
          <p:nvPr/>
        </p:nvSpPr>
        <p:spPr>
          <a:xfrm>
            <a:off x="1069394" y="7814836"/>
            <a:ext cx="22245212" cy="33883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5200">
                <a:solidFill>
                  <a:srgbClr val="1D8427"/>
                </a:solidFill>
                <a:latin typeface="Phosphate Inline"/>
                <a:ea typeface="Phosphate Inline"/>
                <a:cs typeface="Phosphate Inline"/>
                <a:sym typeface="Phosphate Inline"/>
              </a:defRPr>
            </a:pPr>
            <a:r>
              <a:t>Jeśli Twój rozmówca stosuje tę technikę, Ty także ją zastosuj. </a:t>
            </a:r>
          </a:p>
          <a:p>
            <a:pPr>
              <a:lnSpc>
                <a:spcPct val="150000"/>
              </a:lnSpc>
              <a:defRPr sz="5200">
                <a:solidFill>
                  <a:srgbClr val="1D8427"/>
                </a:solidFill>
                <a:latin typeface="Phosphate Inline"/>
                <a:ea typeface="Phosphate Inline"/>
                <a:cs typeface="Phosphate Inline"/>
                <a:sym typeface="Phosphate Inline"/>
              </a:defRPr>
            </a:pPr>
            <a:r>
              <a:t>Do dyspozycji masz także technikę próbnego balonu, </a:t>
            </a:r>
          </a:p>
          <a:p>
            <a:pPr>
              <a:lnSpc>
                <a:spcPct val="150000"/>
              </a:lnSpc>
              <a:defRPr sz="5200">
                <a:solidFill>
                  <a:srgbClr val="1D8427"/>
                </a:solidFill>
                <a:latin typeface="Phosphate Inline"/>
                <a:ea typeface="Phosphate Inline"/>
                <a:cs typeface="Phosphate Inline"/>
                <a:sym typeface="Phosphate Inline"/>
              </a:defRPr>
            </a:pPr>
            <a:r>
              <a:t>technikę ustępstw oraz Columbo. </a:t>
            </a:r>
          </a:p>
        </p:txBody>
      </p:sp>
      <p:pic>
        <p:nvPicPr>
          <p:cNvPr id="401"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99"/>
                                        </p:tgtEl>
                                        <p:attrNameLst>
                                          <p:attrName>style.visibility</p:attrName>
                                        </p:attrNameLst>
                                      </p:cBhvr>
                                      <p:to>
                                        <p:strVal val="visible"/>
                                      </p:to>
                                    </p:set>
                                    <p:animEffect filter="wipe(left)" transition="in">
                                      <p:cBhvr>
                                        <p:cTn id="7" dur="15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00"/>
                                        </p:tgtEl>
                                        <p:attrNameLst>
                                          <p:attrName>style.visibility</p:attrName>
                                        </p:attrNameLst>
                                      </p:cBhvr>
                                      <p:to>
                                        <p:strVal val="visible"/>
                                      </p:to>
                                    </p:set>
                                    <p:animEffect filter="wipe(left)" transition="in">
                                      <p:cBhvr>
                                        <p:cTn id="12" dur="1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9" grpId="1"/>
      <p:bldP build="whole" bldLvl="1" animBg="1" rev="0" advAuto="0" spid="400"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181"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182"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83" name="Techniki negocjacji to reguły działania w konkretnych warunkach…"/>
          <p:cNvSpPr txBox="1"/>
          <p:nvPr/>
        </p:nvSpPr>
        <p:spPr>
          <a:xfrm>
            <a:off x="1593772" y="1979764"/>
            <a:ext cx="21289011" cy="16700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000">
                <a:latin typeface="Phosphate Inline"/>
                <a:ea typeface="Phosphate Inline"/>
                <a:cs typeface="Phosphate Inline"/>
                <a:sym typeface="Phosphate Inline"/>
              </a:defRPr>
            </a:pPr>
            <a:r>
              <a:t>Techniki negocjacji to reguły działania w konkretnych warunkach </a:t>
            </a:r>
          </a:p>
          <a:p>
            <a:pPr>
              <a:defRPr sz="5000">
                <a:latin typeface="Phosphate Inline"/>
                <a:ea typeface="Phosphate Inline"/>
                <a:cs typeface="Phosphate Inline"/>
                <a:sym typeface="Phosphate Inline"/>
              </a:defRPr>
            </a:pPr>
            <a:r>
              <a:t>lub sytuacjach.</a:t>
            </a:r>
          </a:p>
        </p:txBody>
      </p:sp>
      <p:sp>
        <p:nvSpPr>
          <p:cNvPr id="184" name="Korzysta się z nich po to, aby wspierać osiąganie swoich celów negocjacyjnych."/>
          <p:cNvSpPr txBox="1"/>
          <p:nvPr/>
        </p:nvSpPr>
        <p:spPr>
          <a:xfrm>
            <a:off x="2242502" y="5115768"/>
            <a:ext cx="19898996" cy="16700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Phosphate Inline"/>
                <a:ea typeface="Phosphate Inline"/>
                <a:cs typeface="Phosphate Inline"/>
                <a:sym typeface="Phosphate Inline"/>
              </a:defRPr>
            </a:lvl1pPr>
          </a:lstStyle>
          <a:p>
            <a:pPr/>
            <a:r>
              <a:t>Korzysta się z nich po to, aby wspierać osiąganie swoich celów negocjacyjnych.</a:t>
            </a:r>
          </a:p>
        </p:txBody>
      </p:sp>
      <p:sp>
        <p:nvSpPr>
          <p:cNvPr id="185" name="Techniki mogą więc służyć budowaniu pozycji negocjacyjnej,…"/>
          <p:cNvSpPr txBox="1"/>
          <p:nvPr/>
        </p:nvSpPr>
        <p:spPr>
          <a:xfrm>
            <a:off x="2529127" y="8251772"/>
            <a:ext cx="19418301" cy="24701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000">
                <a:latin typeface="Phosphate Inline"/>
                <a:ea typeface="Phosphate Inline"/>
                <a:cs typeface="Phosphate Inline"/>
                <a:sym typeface="Phosphate Inline"/>
              </a:defRPr>
            </a:pPr>
            <a:r>
              <a:t>Techniki mogą więc służyć budowaniu pozycji negocjacyjnej, </a:t>
            </a:r>
          </a:p>
          <a:p>
            <a:pPr>
              <a:defRPr sz="5000">
                <a:latin typeface="Phosphate Inline"/>
                <a:ea typeface="Phosphate Inline"/>
                <a:cs typeface="Phosphate Inline"/>
                <a:sym typeface="Phosphate Inline"/>
              </a:defRPr>
            </a:pPr>
            <a:r>
              <a:t>przewagi oraz osiąganiu korzyści w negocjacjach. </a:t>
            </a:r>
          </a:p>
        </p:txBody>
      </p:sp>
      <p:pic>
        <p:nvPicPr>
          <p:cNvPr id="186" name="ews_czarne_przezrocze-kopia 2.png" descr="ews_czarne_przezrocze-kopia 2.png"/>
          <p:cNvPicPr>
            <a:picLocks noChangeAspect="1"/>
          </p:cNvPicPr>
          <p:nvPr/>
        </p:nvPicPr>
        <p:blipFill>
          <a:blip r:embed="rId4">
            <a:alphaModFix amt="25723"/>
            <a:extLst/>
          </a:blip>
          <a:stretch>
            <a:fillRect/>
          </a:stretch>
        </p:blipFill>
        <p:spPr>
          <a:xfrm>
            <a:off x="10957587" y="9809142"/>
            <a:ext cx="2561381" cy="2561381"/>
          </a:xfrm>
          <a:prstGeom prst="rect">
            <a:avLst/>
          </a:prstGeom>
          <a:ln w="12700">
            <a:miter lim="400000"/>
          </a:ln>
        </p:spPr>
      </p:pic>
      <p:pic>
        <p:nvPicPr>
          <p:cNvPr id="187" name="Zrzut ekranu 2023-06-24 o 11.36.54.png" descr="Zrzut ekranu 2023-06-24 o 11.36.54.png"/>
          <p:cNvPicPr>
            <a:picLocks noChangeAspect="1"/>
          </p:cNvPicPr>
          <p:nvPr/>
        </p:nvPicPr>
        <p:blipFill>
          <a:blip r:embed="rId5">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3"/>
                                        </p:tgtEl>
                                        <p:attrNameLst>
                                          <p:attrName>style.visibility</p:attrName>
                                        </p:attrNameLst>
                                      </p:cBhvr>
                                      <p:to>
                                        <p:strVal val="visible"/>
                                      </p:to>
                                    </p:set>
                                    <p:animEffect filter="fade" transition="in">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84"/>
                                        </p:tgtEl>
                                        <p:attrNameLst>
                                          <p:attrName>style.visibility</p:attrName>
                                        </p:attrNameLst>
                                      </p:cBhvr>
                                      <p:to>
                                        <p:strVal val="visible"/>
                                      </p:to>
                                    </p:set>
                                    <p:animEffect filter="fade" transition="in">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85"/>
                                        </p:tgtEl>
                                        <p:attrNameLst>
                                          <p:attrName>style.visibility</p:attrName>
                                        </p:attrNameLst>
                                      </p:cBhvr>
                                      <p:to>
                                        <p:strVal val="visible"/>
                                      </p:to>
                                    </p:set>
                                    <p:animEffect filter="fade" transition="in">
                                      <p:cBhvr>
                                        <p:cTn id="17"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3"/>
      <p:bldP build="whole" bldLvl="1" animBg="1" rev="0" advAuto="0" spid="183" grpId="1"/>
      <p:bldP build="whole" bldLvl="1" animBg="1" rev="0" advAuto="0" spid="184" grpId="2"/>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404"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405"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406" name="ODRZUCENIE PROPOZYCJI"/>
          <p:cNvSpPr txBox="1"/>
          <p:nvPr/>
        </p:nvSpPr>
        <p:spPr>
          <a:xfrm>
            <a:off x="7007097" y="6270626"/>
            <a:ext cx="10369805"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ODRZUCENIE PROPOZYCJI </a:t>
            </a:r>
          </a:p>
        </p:txBody>
      </p:sp>
      <p:sp>
        <p:nvSpPr>
          <p:cNvPr id="407" name="Niektórzy negocjatorzy twierdzą, że pierwsza propozycja drugiej strony powinna być zawsze odrzucona."/>
          <p:cNvSpPr txBox="1"/>
          <p:nvPr/>
        </p:nvSpPr>
        <p:spPr>
          <a:xfrm>
            <a:off x="1069394" y="1321104"/>
            <a:ext cx="22245212" cy="44830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Niektórzy negocjatorzy twierdzą, że pierwsza propozycja drugiej strony powinna być zawsze odrzucona. </a:t>
            </a:r>
          </a:p>
        </p:txBody>
      </p:sp>
      <p:sp>
        <p:nvSpPr>
          <p:cNvPr id="408" name="Technika ta nie musi jednak dotyczyć tylko pierwszej propozycji."/>
          <p:cNvSpPr txBox="1"/>
          <p:nvPr/>
        </p:nvSpPr>
        <p:spPr>
          <a:xfrm>
            <a:off x="1115672" y="5443539"/>
            <a:ext cx="22245212" cy="2828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Technika ta nie musi jednak dotyczyć tylko pierwszej propozycji. </a:t>
            </a:r>
          </a:p>
        </p:txBody>
      </p:sp>
      <p:pic>
        <p:nvPicPr>
          <p:cNvPr id="409"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
        <p:nvSpPr>
          <p:cNvPr id="410" name="Jeśli zrobisz to „w białych rękawiczkach”, możesz być pewien, że podziała na mniej doświadczonego negocjatora także w zaawansowanych już rozmowach."/>
          <p:cNvSpPr txBox="1"/>
          <p:nvPr/>
        </p:nvSpPr>
        <p:spPr>
          <a:xfrm>
            <a:off x="1115672" y="9174565"/>
            <a:ext cx="22245212" cy="27393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300">
                <a:solidFill>
                  <a:srgbClr val="1D8427"/>
                </a:solidFill>
                <a:latin typeface="Phosphate Inline"/>
                <a:ea typeface="Phosphate Inline"/>
                <a:cs typeface="Phosphate Inline"/>
                <a:sym typeface="Phosphate Inline"/>
              </a:defRPr>
            </a:lvl1pPr>
          </a:lstStyle>
          <a:p>
            <a:pPr/>
            <a:r>
              <a:t>Jeśli zrobisz to „w białych rękawiczkach”, możesz być pewien, że podziała na mniej doświadczonego negocjatora także w zaawansowanych już rozmowach.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06"/>
                                        </p:tgtEl>
                                        <p:attrNameLst>
                                          <p:attrName>style.visibility</p:attrName>
                                        </p:attrNameLst>
                                      </p:cBhvr>
                                      <p:to>
                                        <p:strVal val="visible"/>
                                      </p:to>
                                    </p:set>
                                    <p:animEffect filter="wipe(left)" transition="in">
                                      <p:cBhvr>
                                        <p:cTn id="7" dur="1500"/>
                                        <p:tgtEl>
                                          <p:spTgt spid="406"/>
                                        </p:tgtEl>
                                      </p:cBhvr>
                                    </p:animEffect>
                                  </p:childTnLst>
                                </p:cTn>
                              </p:par>
                            </p:childTnLst>
                          </p:cTn>
                        </p:par>
                        <p:par>
                          <p:cTn id="8" fill="hold">
                            <p:stCondLst>
                              <p:cond delay="0"/>
                            </p:stCondLst>
                            <p:childTnLst>
                              <p:par>
                                <p:cTn id="9" presetClass="path" nodeType="afterEffect" presetSubtype="0" presetID="-1" grpId="2" accel="50000" decel="50000" fill="hold">
                                  <p:stCondLst>
                                    <p:cond delay="0"/>
                                  </p:stCondLst>
                                  <p:childTnLst>
                                    <p:animMotion path="M 0.000000 0.000000 L 0.006675 -0.428879" origin="layout" pathEditMode="relative">
                                      <p:cBhvr>
                                        <p:cTn id="10" dur="1000" fill="hold"/>
                                        <p:tgtEl>
                                          <p:spTgt spid="40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3" fill="hold">
                                  <p:stCondLst>
                                    <p:cond delay="0"/>
                                  </p:stCondLst>
                                  <p:iterate type="el" backwards="0">
                                    <p:tmAbs val="0"/>
                                  </p:iterate>
                                  <p:childTnLst>
                                    <p:set>
                                      <p:cBhvr>
                                        <p:cTn id="14" fill="hold"/>
                                        <p:tgtEl>
                                          <p:spTgt spid="407"/>
                                        </p:tgtEl>
                                        <p:attrNameLst>
                                          <p:attrName>style.visibility</p:attrName>
                                        </p:attrNameLst>
                                      </p:cBhvr>
                                      <p:to>
                                        <p:strVal val="visible"/>
                                      </p:to>
                                    </p:set>
                                    <p:animEffect filter="wipe(left)" transition="in">
                                      <p:cBhvr>
                                        <p:cTn id="15" dur="1500"/>
                                        <p:tgtEl>
                                          <p:spTgt spid="407"/>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408"/>
                                        </p:tgtEl>
                                        <p:attrNameLst>
                                          <p:attrName>style.visibility</p:attrName>
                                        </p:attrNameLst>
                                      </p:cBhvr>
                                      <p:to>
                                        <p:strVal val="visible"/>
                                      </p:to>
                                    </p:set>
                                    <p:animEffect filter="wipe(left)" transition="in">
                                      <p:cBhvr>
                                        <p:cTn id="20" dur="1500"/>
                                        <p:tgtEl>
                                          <p:spTgt spid="408"/>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410"/>
                                        </p:tgtEl>
                                        <p:attrNameLst>
                                          <p:attrName>style.visibility</p:attrName>
                                        </p:attrNameLst>
                                      </p:cBhvr>
                                      <p:to>
                                        <p:strVal val="visible"/>
                                      </p:to>
                                    </p:set>
                                    <p:animEffect filter="wipe(left)" transition="in">
                                      <p:cBhvr>
                                        <p:cTn id="25" dur="1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8" grpId="4"/>
      <p:bldP build="whole" bldLvl="1" animBg="1" rev="0" advAuto="0" spid="406" grpId="1"/>
      <p:bldP build="whole" bldLvl="1" animBg="1" rev="0" advAuto="0" spid="407" grpId="3"/>
      <p:bldP build="whole" bldLvl="1" animBg="1" rev="0" advAuto="0" spid="410" grpId="5"/>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413"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414"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pic>
        <p:nvPicPr>
          <p:cNvPr id="415" name="Zrzut ekranu 2022-08-2 o 20.40.40.png" descr="Zrzut ekranu 2022-08-2 o 20.40.40.png"/>
          <p:cNvPicPr>
            <a:picLocks noChangeAspect="1"/>
          </p:cNvPicPr>
          <p:nvPr/>
        </p:nvPicPr>
        <p:blipFill>
          <a:blip r:embed="rId4">
            <a:extLst/>
          </a:blip>
          <a:stretch>
            <a:fillRect/>
          </a:stretch>
        </p:blipFill>
        <p:spPr>
          <a:xfrm>
            <a:off x="5729032" y="307874"/>
            <a:ext cx="11747501" cy="3568701"/>
          </a:xfrm>
          <a:prstGeom prst="rect">
            <a:avLst/>
          </a:prstGeom>
          <a:ln w="12700">
            <a:miter lim="400000"/>
          </a:ln>
        </p:spPr>
      </p:pic>
      <p:pic>
        <p:nvPicPr>
          <p:cNvPr id="416" name="Zrzut ekranu 2022-08-2 o 20.40.47.png" descr="Zrzut ekranu 2022-08-2 o 20.40.47.png"/>
          <p:cNvPicPr>
            <a:picLocks noChangeAspect="1"/>
          </p:cNvPicPr>
          <p:nvPr/>
        </p:nvPicPr>
        <p:blipFill>
          <a:blip r:embed="rId5">
            <a:extLst/>
          </a:blip>
          <a:stretch>
            <a:fillRect/>
          </a:stretch>
        </p:blipFill>
        <p:spPr>
          <a:xfrm>
            <a:off x="5773482" y="4127310"/>
            <a:ext cx="11658601" cy="2331721"/>
          </a:xfrm>
          <a:prstGeom prst="rect">
            <a:avLst/>
          </a:prstGeom>
          <a:ln w="12700">
            <a:miter lim="400000"/>
          </a:ln>
        </p:spPr>
      </p:pic>
      <p:pic>
        <p:nvPicPr>
          <p:cNvPr id="417" name="Zrzut ekranu 2022-08-2 o 20.41.02.png" descr="Zrzut ekranu 2022-08-2 o 20.41.02.png"/>
          <p:cNvPicPr>
            <a:picLocks noChangeAspect="1"/>
          </p:cNvPicPr>
          <p:nvPr/>
        </p:nvPicPr>
        <p:blipFill>
          <a:blip r:embed="rId6">
            <a:extLst/>
          </a:blip>
          <a:stretch>
            <a:fillRect/>
          </a:stretch>
        </p:blipFill>
        <p:spPr>
          <a:xfrm>
            <a:off x="5773482" y="6785511"/>
            <a:ext cx="11658601" cy="2679701"/>
          </a:xfrm>
          <a:prstGeom prst="rect">
            <a:avLst/>
          </a:prstGeom>
          <a:ln w="12700">
            <a:miter lim="400000"/>
          </a:ln>
        </p:spPr>
      </p:pic>
      <p:pic>
        <p:nvPicPr>
          <p:cNvPr id="418" name="Zrzut ekranu 2022-08-2 o 20.41.10.png" descr="Zrzut ekranu 2022-08-2 o 20.41.10.png"/>
          <p:cNvPicPr>
            <a:picLocks noChangeAspect="1"/>
          </p:cNvPicPr>
          <p:nvPr/>
        </p:nvPicPr>
        <p:blipFill>
          <a:blip r:embed="rId7">
            <a:extLst/>
          </a:blip>
          <a:stretch>
            <a:fillRect/>
          </a:stretch>
        </p:blipFill>
        <p:spPr>
          <a:xfrm>
            <a:off x="11717180" y="9068012"/>
            <a:ext cx="5626101" cy="698501"/>
          </a:xfrm>
          <a:prstGeom prst="rect">
            <a:avLst/>
          </a:prstGeom>
          <a:ln w="12700">
            <a:miter lim="400000"/>
          </a:ln>
        </p:spPr>
      </p:pic>
      <p:pic>
        <p:nvPicPr>
          <p:cNvPr id="419" name="Zrzut ekranu 2022-08-2 o 20.41.20.png" descr="Zrzut ekranu 2022-08-2 o 20.41.20.png"/>
          <p:cNvPicPr>
            <a:picLocks noChangeAspect="1"/>
          </p:cNvPicPr>
          <p:nvPr/>
        </p:nvPicPr>
        <p:blipFill>
          <a:blip r:embed="rId8">
            <a:extLst/>
          </a:blip>
          <a:stretch>
            <a:fillRect/>
          </a:stretch>
        </p:blipFill>
        <p:spPr>
          <a:xfrm>
            <a:off x="5775714" y="10119510"/>
            <a:ext cx="6659455" cy="2958201"/>
          </a:xfrm>
          <a:prstGeom prst="rect">
            <a:avLst/>
          </a:prstGeom>
          <a:ln w="12700">
            <a:miter lim="400000"/>
          </a:ln>
        </p:spPr>
      </p:pic>
      <p:pic>
        <p:nvPicPr>
          <p:cNvPr id="420" name="Zrzut ekranu 2023-06-24 o 11.36.54.png" descr="Zrzut ekranu 2023-06-24 o 11.36.54.png"/>
          <p:cNvPicPr>
            <a:picLocks noChangeAspect="1"/>
          </p:cNvPicPr>
          <p:nvPr/>
        </p:nvPicPr>
        <p:blipFill>
          <a:blip r:embed="rId9">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15"/>
                                        </p:tgtEl>
                                        <p:attrNameLst>
                                          <p:attrName>style.visibility</p:attrName>
                                        </p:attrNameLst>
                                      </p:cBhvr>
                                      <p:to>
                                        <p:strVal val="visible"/>
                                      </p:to>
                                    </p:set>
                                    <p:animEffect filter="dissolve" transition="in">
                                      <p:cBhvr>
                                        <p:cTn id="7" dur="1500"/>
                                        <p:tgtEl>
                                          <p:spTgt spid="41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16"/>
                                        </p:tgtEl>
                                        <p:attrNameLst>
                                          <p:attrName>style.visibility</p:attrName>
                                        </p:attrNameLst>
                                      </p:cBhvr>
                                      <p:to>
                                        <p:strVal val="visible"/>
                                      </p:to>
                                    </p:set>
                                    <p:animEffect filter="dissolve" transition="in">
                                      <p:cBhvr>
                                        <p:cTn id="12" dur="1500"/>
                                        <p:tgtEl>
                                          <p:spTgt spid="41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17"/>
                                        </p:tgtEl>
                                        <p:attrNameLst>
                                          <p:attrName>style.visibility</p:attrName>
                                        </p:attrNameLst>
                                      </p:cBhvr>
                                      <p:to>
                                        <p:strVal val="visible"/>
                                      </p:to>
                                    </p:set>
                                    <p:animEffect filter="dissolve" transition="in">
                                      <p:cBhvr>
                                        <p:cTn id="17" dur="1500"/>
                                        <p:tgtEl>
                                          <p:spTgt spid="417"/>
                                        </p:tgtEl>
                                      </p:cBhvr>
                                    </p:animEffect>
                                  </p:childTnLst>
                                </p:cTn>
                              </p:par>
                            </p:childTnLst>
                          </p:cTn>
                        </p:par>
                        <p:par>
                          <p:cTn id="18" fill="hold">
                            <p:stCondLst>
                              <p:cond delay="1500"/>
                            </p:stCondLst>
                            <p:childTnLst>
                              <p:par>
                                <p:cTn id="19" presetClass="entr" nodeType="afterEffect" presetID="9" grpId="4" fill="hold">
                                  <p:stCondLst>
                                    <p:cond delay="0"/>
                                  </p:stCondLst>
                                  <p:iterate type="el" backwards="0">
                                    <p:tmAbs val="0"/>
                                  </p:iterate>
                                  <p:childTnLst>
                                    <p:set>
                                      <p:cBhvr>
                                        <p:cTn id="20" fill="hold"/>
                                        <p:tgtEl>
                                          <p:spTgt spid="418"/>
                                        </p:tgtEl>
                                        <p:attrNameLst>
                                          <p:attrName>style.visibility</p:attrName>
                                        </p:attrNameLst>
                                      </p:cBhvr>
                                      <p:to>
                                        <p:strVal val="visible"/>
                                      </p:to>
                                    </p:set>
                                    <p:animEffect filter="dissolve" transition="in">
                                      <p:cBhvr>
                                        <p:cTn id="21" dur="1500"/>
                                        <p:tgtEl>
                                          <p:spTgt spid="418"/>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419"/>
                                        </p:tgtEl>
                                        <p:attrNameLst>
                                          <p:attrName>style.visibility</p:attrName>
                                        </p:attrNameLst>
                                      </p:cBhvr>
                                      <p:to>
                                        <p:strVal val="visible"/>
                                      </p:to>
                                    </p:set>
                                    <p:animEffect filter="dissolve" transition="in">
                                      <p:cBhvr>
                                        <p:cTn id="26" dur="15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5" grpId="1"/>
      <p:bldP build="whole" bldLvl="1" animBg="1" rev="0" advAuto="0" spid="419" grpId="5"/>
      <p:bldP build="whole" bldLvl="1" animBg="1" rev="0" advAuto="0" spid="416" grpId="2"/>
      <p:bldP build="whole" bldLvl="1" animBg="1" rev="0" advAuto="0" spid="418" grpId="4"/>
      <p:bldP build="whole" bldLvl="1" animBg="1" rev="0" advAuto="0" spid="417" grpId="3"/>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2"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423"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424"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425" name="Zastosowanie tej techniki powoduje najczęściej wybicie naszego rozmówcy z rytmu.…"/>
          <p:cNvSpPr txBox="1"/>
          <p:nvPr/>
        </p:nvSpPr>
        <p:spPr>
          <a:xfrm>
            <a:off x="1069394" y="2932266"/>
            <a:ext cx="22245212" cy="61372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7000">
                <a:latin typeface="Phosphate Inline"/>
                <a:ea typeface="Phosphate Inline"/>
                <a:cs typeface="Phosphate Inline"/>
                <a:sym typeface="Phosphate Inline"/>
              </a:defRPr>
            </a:pPr>
            <a:r>
              <a:t>Zastosowanie tej techniki powoduje najczęściej wybicie naszego rozmówcy z rytmu. </a:t>
            </a:r>
          </a:p>
          <a:p>
            <a:pPr>
              <a:lnSpc>
                <a:spcPct val="150000"/>
              </a:lnSpc>
              <a:defRPr sz="7000">
                <a:latin typeface="Phosphate Inline"/>
                <a:ea typeface="Phosphate Inline"/>
                <a:cs typeface="Phosphate Inline"/>
                <a:sym typeface="Phosphate Inline"/>
              </a:defRPr>
            </a:pPr>
            <a:r>
              <a:t>Wywiera też lekką presję psychologiczną i zmusza do poszukiwania przyczyny naszej odmowy. </a:t>
            </a:r>
          </a:p>
        </p:txBody>
      </p:sp>
      <p:pic>
        <p:nvPicPr>
          <p:cNvPr id="426"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25"/>
                                        </p:tgtEl>
                                        <p:attrNameLst>
                                          <p:attrName>style.visibility</p:attrName>
                                        </p:attrNameLst>
                                      </p:cBhvr>
                                      <p:to>
                                        <p:strVal val="visible"/>
                                      </p:to>
                                    </p:set>
                                    <p:animEffect filter="wipe(left)" transition="in">
                                      <p:cBhvr>
                                        <p:cTn id="7" dur="15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5"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429"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430"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431" name="Technika ta może przyjąć różne formy:"/>
          <p:cNvSpPr txBox="1"/>
          <p:nvPr/>
        </p:nvSpPr>
        <p:spPr>
          <a:xfrm>
            <a:off x="1069394" y="109967"/>
            <a:ext cx="22245212" cy="11747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Technika ta może przyjąć różne formy: </a:t>
            </a:r>
          </a:p>
        </p:txBody>
      </p:sp>
      <p:sp>
        <p:nvSpPr>
          <p:cNvPr id="432" name="–  „Nie” – taka odpowiedź może zakończyć negocjacje, pozostawiając drugą stronę z domysłami…"/>
          <p:cNvSpPr txBox="1"/>
          <p:nvPr/>
        </p:nvSpPr>
        <p:spPr>
          <a:xfrm>
            <a:off x="645109" y="1737036"/>
            <a:ext cx="22245212" cy="36372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5600">
                <a:latin typeface="Phosphate Inline"/>
                <a:ea typeface="Phosphate Inline"/>
                <a:cs typeface="Phosphate Inline"/>
                <a:sym typeface="Phosphate Inline"/>
              </a:defRPr>
            </a:pPr>
            <a:r>
              <a:t>	–  </a:t>
            </a:r>
            <a:r>
              <a:rPr>
                <a:solidFill>
                  <a:srgbClr val="FF2600"/>
                </a:solidFill>
              </a:rPr>
              <a:t>„Nie”</a:t>
            </a:r>
            <a:r>
              <a:t> – taka odpowiedź może zakończyć negocjacje, pozostawiając drugą stronę z domysłami </a:t>
            </a:r>
          </a:p>
          <a:p>
            <a:pPr>
              <a:lnSpc>
                <a:spcPct val="150000"/>
              </a:lnSpc>
              <a:defRPr sz="5600">
                <a:latin typeface="Phosphate Inline"/>
                <a:ea typeface="Phosphate Inline"/>
                <a:cs typeface="Phosphate Inline"/>
                <a:sym typeface="Phosphate Inline"/>
              </a:defRPr>
            </a:pPr>
            <a:r>
              <a:t>– </a:t>
            </a:r>
            <a:r>
              <a:rPr>
                <a:solidFill>
                  <a:srgbClr val="0433FF"/>
                </a:solidFill>
              </a:rPr>
              <a:t>„Dlaczego odrzucił moją ofertę?”</a:t>
            </a:r>
            <a:r>
              <a:t>. </a:t>
            </a:r>
          </a:p>
        </p:txBody>
      </p:sp>
      <p:sp>
        <p:nvSpPr>
          <p:cNvPr id="433" name="–  „Nie, nie na tych warunkach” – wiąże się to z potrzebą zmiany propozycji – „A na jakich warunkach Panu zależy?”."/>
          <p:cNvSpPr txBox="1"/>
          <p:nvPr/>
        </p:nvSpPr>
        <p:spPr>
          <a:xfrm>
            <a:off x="645109" y="5369805"/>
            <a:ext cx="22245212" cy="23025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5600">
                <a:latin typeface="Phosphate Inline"/>
                <a:ea typeface="Phosphate Inline"/>
                <a:cs typeface="Phosphate Inline"/>
                <a:sym typeface="Phosphate Inline"/>
              </a:defRPr>
            </a:pPr>
            <a:r>
              <a:t>	–  </a:t>
            </a:r>
            <a:r>
              <a:rPr>
                <a:solidFill>
                  <a:srgbClr val="FF2600"/>
                </a:solidFill>
              </a:rPr>
              <a:t>„Nie, nie na tych warunkach”</a:t>
            </a:r>
            <a:r>
              <a:t> – wiąże się to z potrzebą zmiany propozycji – </a:t>
            </a:r>
            <a:r>
              <a:rPr>
                <a:solidFill>
                  <a:srgbClr val="0433FF"/>
                </a:solidFill>
              </a:rPr>
              <a:t>„A na jakich warunkach Panu zależy?”</a:t>
            </a:r>
            <a:r>
              <a:t>. </a:t>
            </a:r>
          </a:p>
        </p:txBody>
      </p:sp>
      <p:pic>
        <p:nvPicPr>
          <p:cNvPr id="434"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
        <p:nvSpPr>
          <p:cNvPr id="435" name="–  „Przyjmuję do wiadomości” – ta wersja wywołuje poczucie bycia lekceważonym. Warto w tym momencie przejąć inicjatywę i zapytać o ocenę naszej propozycji…"/>
          <p:cNvSpPr txBox="1"/>
          <p:nvPr/>
        </p:nvSpPr>
        <p:spPr>
          <a:xfrm>
            <a:off x="1115672" y="7936861"/>
            <a:ext cx="22245212" cy="49720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5600">
                <a:latin typeface="Phosphate Inline"/>
                <a:ea typeface="Phosphate Inline"/>
                <a:cs typeface="Phosphate Inline"/>
                <a:sym typeface="Phosphate Inline"/>
              </a:defRPr>
            </a:pPr>
            <a:r>
              <a:t>	–  </a:t>
            </a:r>
            <a:r>
              <a:rPr>
                <a:solidFill>
                  <a:srgbClr val="FF2600"/>
                </a:solidFill>
              </a:rPr>
              <a:t>„Przyjmuję do wiadomości” </a:t>
            </a:r>
            <a:r>
              <a:t>– ta wersja wywołuje poczucie bycia lekceważonym. Warto w tym momencie przejąć inicjatywę i zapytać o ocenę naszej propozycji </a:t>
            </a:r>
          </a:p>
          <a:p>
            <a:pPr>
              <a:lnSpc>
                <a:spcPct val="150000"/>
              </a:lnSpc>
              <a:defRPr sz="5600">
                <a:latin typeface="Phosphate Inline"/>
                <a:ea typeface="Phosphate Inline"/>
                <a:cs typeface="Phosphate Inline"/>
                <a:sym typeface="Phosphate Inline"/>
              </a:defRPr>
            </a:pPr>
            <a:r>
              <a:t>oraz dalsze zamiary.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31"/>
                                        </p:tgtEl>
                                        <p:attrNameLst>
                                          <p:attrName>style.visibility</p:attrName>
                                        </p:attrNameLst>
                                      </p:cBhvr>
                                      <p:to>
                                        <p:strVal val="visible"/>
                                      </p:to>
                                    </p:set>
                                    <p:animEffect filter="wipe(left)" transition="in">
                                      <p:cBhvr>
                                        <p:cTn id="7" dur="15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32"/>
                                        </p:tgtEl>
                                        <p:attrNameLst>
                                          <p:attrName>style.visibility</p:attrName>
                                        </p:attrNameLst>
                                      </p:cBhvr>
                                      <p:to>
                                        <p:strVal val="visible"/>
                                      </p:to>
                                    </p:set>
                                    <p:animEffect filter="wipe(left)" transition="in">
                                      <p:cBhvr>
                                        <p:cTn id="12" dur="1500"/>
                                        <p:tgtEl>
                                          <p:spTgt spid="43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33"/>
                                        </p:tgtEl>
                                        <p:attrNameLst>
                                          <p:attrName>style.visibility</p:attrName>
                                        </p:attrNameLst>
                                      </p:cBhvr>
                                      <p:to>
                                        <p:strVal val="visible"/>
                                      </p:to>
                                    </p:set>
                                    <p:animEffect filter="wipe(left)" transition="in">
                                      <p:cBhvr>
                                        <p:cTn id="17" dur="1500"/>
                                        <p:tgtEl>
                                          <p:spTgt spid="43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435"/>
                                        </p:tgtEl>
                                        <p:attrNameLst>
                                          <p:attrName>style.visibility</p:attrName>
                                        </p:attrNameLst>
                                      </p:cBhvr>
                                      <p:to>
                                        <p:strVal val="visible"/>
                                      </p:to>
                                    </p:set>
                                    <p:animEffect filter="wipe(left)" transition="in">
                                      <p:cBhvr>
                                        <p:cTn id="22" dur="15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3" grpId="3"/>
      <p:bldP build="whole" bldLvl="1" animBg="1" rev="0" advAuto="0" spid="435" grpId="4"/>
      <p:bldP build="whole" bldLvl="1" animBg="1" rev="0" advAuto="0" spid="431" grpId="1"/>
      <p:bldP build="whole" bldLvl="1" animBg="1" rev="0" advAuto="0" spid="432" grpId="2"/>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7"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438"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439"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440" name="Technika odrzucenia propozycji niewątpliwie zmusza opozycyjną stronę do zmodyfikowania swojej."/>
          <p:cNvSpPr txBox="1"/>
          <p:nvPr/>
        </p:nvSpPr>
        <p:spPr>
          <a:xfrm>
            <a:off x="697317" y="1062564"/>
            <a:ext cx="22989367" cy="2611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Technika odrzucenia propozycji niewątpliwie zmusza opozycyjną stronę do zmodyfikowania swojej. </a:t>
            </a:r>
          </a:p>
        </p:txBody>
      </p:sp>
      <p:sp>
        <p:nvSpPr>
          <p:cNvPr id="441" name="Niesie jednak ze sobą także ryzyko zerwania negocjacji."/>
          <p:cNvSpPr txBox="1"/>
          <p:nvPr/>
        </p:nvSpPr>
        <p:spPr>
          <a:xfrm>
            <a:off x="743595" y="4449232"/>
            <a:ext cx="22989367" cy="10890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Niesie jednak ze sobą także ryzyko zerwania negocjacji. </a:t>
            </a:r>
          </a:p>
        </p:txBody>
      </p:sp>
      <p:sp>
        <p:nvSpPr>
          <p:cNvPr id="442" name="Nie radzę Ci jej stosować, jeśli nie masz silnej pozycji."/>
          <p:cNvSpPr txBox="1"/>
          <p:nvPr/>
        </p:nvSpPr>
        <p:spPr>
          <a:xfrm>
            <a:off x="697317" y="6313488"/>
            <a:ext cx="22989367" cy="10890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Nie radzę Ci jej stosować, jeśli nie masz silnej pozycji. </a:t>
            </a:r>
          </a:p>
        </p:txBody>
      </p:sp>
      <p:pic>
        <p:nvPicPr>
          <p:cNvPr id="443"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
        <p:nvSpPr>
          <p:cNvPr id="444" name="Przyda Ci się jednak, gdy Twój rozmówca złoży Ci wyjątkowo niekorzystną ofertę, a wiesz, że zależy mu na porozumieniu."/>
          <p:cNvSpPr txBox="1"/>
          <p:nvPr/>
        </p:nvSpPr>
        <p:spPr>
          <a:xfrm>
            <a:off x="697317" y="8048789"/>
            <a:ext cx="22989367" cy="41338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Przyda Ci się jednak, gdy Twój rozmówca złoży Ci wyjątkowo niekorzystną ofertę, a wiesz, że zależy mu na porozumieniu.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440"/>
                                        </p:tgtEl>
                                        <p:attrNameLst>
                                          <p:attrName>style.visibility</p:attrName>
                                        </p:attrNameLst>
                                      </p:cBhvr>
                                      <p:to>
                                        <p:strVal val="visible"/>
                                      </p:to>
                                    </p:set>
                                    <p:animEffect filter="wipe(left)" transition="in">
                                      <p:cBhvr>
                                        <p:cTn id="7" dur="1500"/>
                                        <p:tgtEl>
                                          <p:spTgt spid="440"/>
                                        </p:tgtEl>
                                      </p:cBhvr>
                                    </p:animEffect>
                                  </p:childTnLst>
                                </p:cTn>
                              </p:par>
                            </p:childTnLst>
                          </p:cTn>
                        </p:par>
                        <p:par>
                          <p:cTn id="8" fill="hold">
                            <p:stCondLst>
                              <p:cond delay="1500"/>
                            </p:stCondLst>
                            <p:childTnLst>
                              <p:par>
                                <p:cTn id="9" presetClass="entr" nodeType="afterEffect" presetSubtype="8" presetID="22" grpId="2" fill="hold">
                                  <p:stCondLst>
                                    <p:cond delay="0"/>
                                  </p:stCondLst>
                                  <p:iterate type="el" backwards="0">
                                    <p:tmAbs val="0"/>
                                  </p:iterate>
                                  <p:childTnLst>
                                    <p:set>
                                      <p:cBhvr>
                                        <p:cTn id="10" fill="hold"/>
                                        <p:tgtEl>
                                          <p:spTgt spid="441"/>
                                        </p:tgtEl>
                                        <p:attrNameLst>
                                          <p:attrName>style.visibility</p:attrName>
                                        </p:attrNameLst>
                                      </p:cBhvr>
                                      <p:to>
                                        <p:strVal val="visible"/>
                                      </p:to>
                                    </p:set>
                                    <p:animEffect filter="wipe(left)" transition="in">
                                      <p:cBhvr>
                                        <p:cTn id="11" dur="1500"/>
                                        <p:tgtEl>
                                          <p:spTgt spid="441"/>
                                        </p:tgtEl>
                                      </p:cBhvr>
                                    </p:animEffect>
                                  </p:childTnLst>
                                </p:cTn>
                              </p:par>
                            </p:childTnLst>
                          </p:cTn>
                        </p:par>
                        <p:par>
                          <p:cTn id="12" fill="hold">
                            <p:stCondLst>
                              <p:cond delay="3000"/>
                            </p:stCondLst>
                            <p:childTnLst>
                              <p:par>
                                <p:cTn id="13" presetClass="entr" nodeType="afterEffect" presetSubtype="8" presetID="22" grpId="3" fill="hold">
                                  <p:stCondLst>
                                    <p:cond delay="0"/>
                                  </p:stCondLst>
                                  <p:iterate type="el" backwards="0">
                                    <p:tmAbs val="0"/>
                                  </p:iterate>
                                  <p:childTnLst>
                                    <p:set>
                                      <p:cBhvr>
                                        <p:cTn id="14" fill="hold"/>
                                        <p:tgtEl>
                                          <p:spTgt spid="442"/>
                                        </p:tgtEl>
                                        <p:attrNameLst>
                                          <p:attrName>style.visibility</p:attrName>
                                        </p:attrNameLst>
                                      </p:cBhvr>
                                      <p:to>
                                        <p:strVal val="visible"/>
                                      </p:to>
                                    </p:set>
                                    <p:animEffect filter="wipe(left)" transition="in">
                                      <p:cBhvr>
                                        <p:cTn id="15" dur="1500"/>
                                        <p:tgtEl>
                                          <p:spTgt spid="442"/>
                                        </p:tgtEl>
                                      </p:cBhvr>
                                    </p:animEffect>
                                  </p:childTnLst>
                                </p:cTn>
                              </p:par>
                            </p:childTnLst>
                          </p:cTn>
                        </p:par>
                        <p:par>
                          <p:cTn id="16" fill="hold">
                            <p:stCondLst>
                              <p:cond delay="4500"/>
                            </p:stCondLst>
                            <p:childTnLst>
                              <p:par>
                                <p:cTn id="17" presetClass="entr" nodeType="afterEffect" presetSubtype="8" presetID="22" grpId="4" fill="hold">
                                  <p:stCondLst>
                                    <p:cond delay="0"/>
                                  </p:stCondLst>
                                  <p:iterate type="el" backwards="0">
                                    <p:tmAbs val="0"/>
                                  </p:iterate>
                                  <p:childTnLst>
                                    <p:set>
                                      <p:cBhvr>
                                        <p:cTn id="18" fill="hold"/>
                                        <p:tgtEl>
                                          <p:spTgt spid="444"/>
                                        </p:tgtEl>
                                        <p:attrNameLst>
                                          <p:attrName>style.visibility</p:attrName>
                                        </p:attrNameLst>
                                      </p:cBhvr>
                                      <p:to>
                                        <p:strVal val="visible"/>
                                      </p:to>
                                    </p:set>
                                    <p:animEffect filter="wipe(left)" transition="in">
                                      <p:cBhvr>
                                        <p:cTn id="19" dur="15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4" grpId="4"/>
      <p:bldP build="whole" bldLvl="1" animBg="1" rev="0" advAuto="0" spid="440" grpId="1"/>
      <p:bldP build="whole" bldLvl="1" animBg="1" rev="0" advAuto="0" spid="442" grpId="3"/>
      <p:bldP build="whole" bldLvl="1" animBg="1" rev="0" advAuto="0" spid="441" grpId="2"/>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6"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447"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448"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449" name="Reguła wzajemności"/>
          <p:cNvSpPr txBox="1"/>
          <p:nvPr/>
        </p:nvSpPr>
        <p:spPr>
          <a:xfrm>
            <a:off x="7698739" y="6270626"/>
            <a:ext cx="8986521"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0433FF"/>
                </a:solidFill>
                <a:latin typeface="Phosphate Inline"/>
                <a:ea typeface="Phosphate Inline"/>
                <a:cs typeface="Phosphate Inline"/>
                <a:sym typeface="Phosphate Inline"/>
              </a:defRPr>
            </a:lvl1pPr>
          </a:lstStyle>
          <a:p>
            <a:pPr/>
            <a:r>
              <a:t>Reguła wzajemności</a:t>
            </a:r>
          </a:p>
        </p:txBody>
      </p:sp>
      <p:sp>
        <p:nvSpPr>
          <p:cNvPr id="450" name="Ta reguła wywierania wpływu mówi, że ludzie są skłonni odwzajemniać przysługi i podarunki innych osób."/>
          <p:cNvSpPr txBox="1"/>
          <p:nvPr/>
        </p:nvSpPr>
        <p:spPr>
          <a:xfrm>
            <a:off x="697317" y="574674"/>
            <a:ext cx="22989367" cy="2611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Ta reguła wywierania wpływu mówi, że ludzie są skłonni odwzajemniać przysługi i podarunki innych osób. </a:t>
            </a:r>
          </a:p>
        </p:txBody>
      </p:sp>
      <p:sp>
        <p:nvSpPr>
          <p:cNvPr id="451" name="W negocjacjach reguła ta może być wykorzystywana…"/>
          <p:cNvSpPr txBox="1"/>
          <p:nvPr/>
        </p:nvSpPr>
        <p:spPr>
          <a:xfrm>
            <a:off x="697317" y="3145871"/>
            <a:ext cx="22989367" cy="56562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6500">
                <a:latin typeface="Phosphate Inline"/>
                <a:ea typeface="Phosphate Inline"/>
                <a:cs typeface="Phosphate Inline"/>
                <a:sym typeface="Phosphate Inline"/>
              </a:defRPr>
            </a:pPr>
            <a:r>
              <a:t>W negocjacjach reguła ta może być wykorzystywana </a:t>
            </a:r>
          </a:p>
          <a:p>
            <a:pPr>
              <a:lnSpc>
                <a:spcPct val="150000"/>
              </a:lnSpc>
              <a:defRPr sz="6500">
                <a:latin typeface="Phosphate Inline"/>
                <a:ea typeface="Phosphate Inline"/>
                <a:cs typeface="Phosphate Inline"/>
                <a:sym typeface="Phosphate Inline"/>
              </a:defRPr>
            </a:pPr>
            <a:r>
              <a:t>z premedytacją lub nieświadomie. Wielu handlowców przychodzi na rozmowy handlowe z drobnym upominkiem, czy też gadżetem firmowym. </a:t>
            </a:r>
          </a:p>
        </p:txBody>
      </p:sp>
      <p:sp>
        <p:nvSpPr>
          <p:cNvPr id="452" name="Mogą chcieć być mili, ale równie dobrze mogą wiedzieć, że będziesz chciał się odwzajemnić."/>
          <p:cNvSpPr txBox="1"/>
          <p:nvPr/>
        </p:nvSpPr>
        <p:spPr>
          <a:xfrm>
            <a:off x="743595" y="8699557"/>
            <a:ext cx="22989367" cy="2611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Mogą chcieć być mili, ale równie dobrze mogą wiedzieć, że będziesz chciał się odwzajemnić. </a:t>
            </a:r>
          </a:p>
        </p:txBody>
      </p:sp>
      <p:pic>
        <p:nvPicPr>
          <p:cNvPr id="453"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49"/>
                                        </p:tgtEl>
                                        <p:attrNameLst>
                                          <p:attrName>style.visibility</p:attrName>
                                        </p:attrNameLst>
                                      </p:cBhvr>
                                      <p:to>
                                        <p:strVal val="visible"/>
                                      </p:to>
                                    </p:set>
                                    <p:animEffect filter="wipe(left)" transition="in">
                                      <p:cBhvr>
                                        <p:cTn id="7" dur="1500"/>
                                        <p:tgtEl>
                                          <p:spTgt spid="449"/>
                                        </p:tgtEl>
                                      </p:cBhvr>
                                    </p:animEffect>
                                  </p:childTnLst>
                                </p:cTn>
                              </p:par>
                            </p:childTnLst>
                          </p:cTn>
                        </p:par>
                        <p:par>
                          <p:cTn id="8" fill="hold">
                            <p:stCondLst>
                              <p:cond delay="0"/>
                            </p:stCondLst>
                            <p:childTnLst>
                              <p:par>
                                <p:cTn id="9" presetClass="path" nodeType="afterEffect" presetSubtype="0" presetID="-1" grpId="2" accel="50000" decel="50000" fill="hold">
                                  <p:stCondLst>
                                    <p:cond delay="0"/>
                                  </p:stCondLst>
                                  <p:childTnLst>
                                    <p:animMotion path="M 0.000000 0.000000 L -0.001258 -0.446512" origin="layout" pathEditMode="relative">
                                      <p:cBhvr>
                                        <p:cTn id="10" dur="1000" fill="hold"/>
                                        <p:tgtEl>
                                          <p:spTgt spid="449"/>
                                        </p:tgtEl>
                                        <p:attrNameLst>
                                          <p:attrName>ppt_x</p:attrName>
                                          <p:attrName>ppt_y</p:attrName>
                                        </p:attrNameLst>
                                      </p:cBhvr>
                                    </p:animMotion>
                                  </p:childTnLst>
                                </p:cTn>
                              </p:par>
                            </p:childTnLst>
                          </p:cTn>
                        </p:par>
                        <p:par>
                          <p:cTn id="11" fill="hold">
                            <p:stCondLst>
                              <p:cond delay="1000"/>
                            </p:stCondLst>
                            <p:childTnLst>
                              <p:par>
                                <p:cTn id="12" presetClass="entr" nodeType="afterEffect" presetSubtype="8" presetID="22" grpId="3" fill="hold">
                                  <p:stCondLst>
                                    <p:cond delay="0"/>
                                  </p:stCondLst>
                                  <p:iterate type="el" backwards="0">
                                    <p:tmAbs val="0"/>
                                  </p:iterate>
                                  <p:childTnLst>
                                    <p:set>
                                      <p:cBhvr>
                                        <p:cTn id="13" fill="hold"/>
                                        <p:tgtEl>
                                          <p:spTgt spid="450"/>
                                        </p:tgtEl>
                                        <p:attrNameLst>
                                          <p:attrName>style.visibility</p:attrName>
                                        </p:attrNameLst>
                                      </p:cBhvr>
                                      <p:to>
                                        <p:strVal val="visible"/>
                                      </p:to>
                                    </p:set>
                                    <p:animEffect filter="wipe(left)" transition="in">
                                      <p:cBhvr>
                                        <p:cTn id="14" dur="1500"/>
                                        <p:tgtEl>
                                          <p:spTgt spid="450"/>
                                        </p:tgtEl>
                                      </p:cBhvr>
                                    </p:animEffect>
                                  </p:childTnLst>
                                </p:cTn>
                              </p:par>
                            </p:childTnLst>
                          </p:cTn>
                        </p:par>
                        <p:par>
                          <p:cTn id="15" fill="hold">
                            <p:stCondLst>
                              <p:cond delay="2500"/>
                            </p:stCondLst>
                            <p:childTnLst>
                              <p:par>
                                <p:cTn id="16" presetClass="entr" nodeType="afterEffect" presetSubtype="8" presetID="22" grpId="4" fill="hold">
                                  <p:stCondLst>
                                    <p:cond delay="0"/>
                                  </p:stCondLst>
                                  <p:iterate type="el" backwards="0">
                                    <p:tmAbs val="0"/>
                                  </p:iterate>
                                  <p:childTnLst>
                                    <p:set>
                                      <p:cBhvr>
                                        <p:cTn id="17" fill="hold"/>
                                        <p:tgtEl>
                                          <p:spTgt spid="451"/>
                                        </p:tgtEl>
                                        <p:attrNameLst>
                                          <p:attrName>style.visibility</p:attrName>
                                        </p:attrNameLst>
                                      </p:cBhvr>
                                      <p:to>
                                        <p:strVal val="visible"/>
                                      </p:to>
                                    </p:set>
                                    <p:animEffect filter="wipe(left)" transition="in">
                                      <p:cBhvr>
                                        <p:cTn id="18" dur="1500"/>
                                        <p:tgtEl>
                                          <p:spTgt spid="451"/>
                                        </p:tgtEl>
                                      </p:cBhvr>
                                    </p:animEffect>
                                  </p:childTnLst>
                                </p:cTn>
                              </p:par>
                            </p:childTnLst>
                          </p:cTn>
                        </p:par>
                        <p:par>
                          <p:cTn id="19" fill="hold">
                            <p:stCondLst>
                              <p:cond delay="4000"/>
                            </p:stCondLst>
                            <p:childTnLst>
                              <p:par>
                                <p:cTn id="20" presetClass="entr" nodeType="afterEffect" presetSubtype="8" presetID="22" grpId="5" fill="hold">
                                  <p:stCondLst>
                                    <p:cond delay="0"/>
                                  </p:stCondLst>
                                  <p:iterate type="el" backwards="0">
                                    <p:tmAbs val="0"/>
                                  </p:iterate>
                                  <p:childTnLst>
                                    <p:set>
                                      <p:cBhvr>
                                        <p:cTn id="21" fill="hold"/>
                                        <p:tgtEl>
                                          <p:spTgt spid="452"/>
                                        </p:tgtEl>
                                        <p:attrNameLst>
                                          <p:attrName>style.visibility</p:attrName>
                                        </p:attrNameLst>
                                      </p:cBhvr>
                                      <p:to>
                                        <p:strVal val="visible"/>
                                      </p:to>
                                    </p:set>
                                    <p:animEffect filter="wipe(left)" transition="in">
                                      <p:cBhvr>
                                        <p:cTn id="22" dur="15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2" grpId="5"/>
      <p:bldP build="whole" bldLvl="1" animBg="1" rev="0" advAuto="0" spid="451" grpId="4"/>
      <p:bldP build="whole" bldLvl="1" animBg="1" rev="0" advAuto="0" spid="449" grpId="1"/>
      <p:bldP build="whole" bldLvl="1" animBg="1" rev="0" advAuto="0" spid="450" grpId="3"/>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456"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457"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458" name="Takie firmy chcą być przejrzyste w tym obszarze,…"/>
          <p:cNvSpPr txBox="1"/>
          <p:nvPr/>
        </p:nvSpPr>
        <p:spPr>
          <a:xfrm>
            <a:off x="1115672" y="4791077"/>
            <a:ext cx="22245212" cy="41338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6500">
                <a:latin typeface="Phosphate Inline"/>
                <a:ea typeface="Phosphate Inline"/>
                <a:cs typeface="Phosphate Inline"/>
                <a:sym typeface="Phosphate Inline"/>
              </a:defRPr>
            </a:pPr>
            <a:r>
              <a:t>Takie firmy chcą być przejrzyste w tym obszarze, </a:t>
            </a:r>
          </a:p>
          <a:p>
            <a:pPr>
              <a:lnSpc>
                <a:spcPct val="150000"/>
              </a:lnSpc>
              <a:defRPr sz="6500">
                <a:latin typeface="Phosphate Inline"/>
                <a:ea typeface="Phosphate Inline"/>
                <a:cs typeface="Phosphate Inline"/>
                <a:sym typeface="Phosphate Inline"/>
              </a:defRPr>
            </a:pPr>
            <a:r>
              <a:t>a zarazem – zminimalizować wpływ tej reguły. </a:t>
            </a:r>
          </a:p>
        </p:txBody>
      </p:sp>
      <p:sp>
        <p:nvSpPr>
          <p:cNvPr id="459" name="W niektórych firmach zasadą jest zakaz przyjmowania prezentów od negocjatorów drugiej strony."/>
          <p:cNvSpPr txBox="1"/>
          <p:nvPr/>
        </p:nvSpPr>
        <p:spPr>
          <a:xfrm>
            <a:off x="1408536" y="512791"/>
            <a:ext cx="22245212" cy="41338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W niektórych firmach zasadą jest zakaz przyjmowania prezentów od negocjatorów drugiej strony. </a:t>
            </a:r>
          </a:p>
        </p:txBody>
      </p:sp>
      <p:pic>
        <p:nvPicPr>
          <p:cNvPr id="460"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
        <p:nvSpPr>
          <p:cNvPr id="461" name="Jednak warto pamiętać, że w niektórych kulturach – np. chińskiej – podarunki przy negocjacjach są standardem. Zaś odmowa przyjęcia prezentu jest źle odbierana."/>
          <p:cNvSpPr txBox="1"/>
          <p:nvPr/>
        </p:nvSpPr>
        <p:spPr>
          <a:xfrm>
            <a:off x="1069394" y="7796620"/>
            <a:ext cx="22245212" cy="56562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Jednak warto pamiętać, że w niektórych kulturach – np. chińskiej – podarunki przy negocjacjach są standardem. Zaś odmowa przyjęcia prezentu jest źle odbierana.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59"/>
                                        </p:tgtEl>
                                        <p:attrNameLst>
                                          <p:attrName>style.visibility</p:attrName>
                                        </p:attrNameLst>
                                      </p:cBhvr>
                                      <p:to>
                                        <p:strVal val="visible"/>
                                      </p:to>
                                    </p:set>
                                    <p:animEffect filter="wipe(left)" transition="in">
                                      <p:cBhvr>
                                        <p:cTn id="7" dur="1500"/>
                                        <p:tgtEl>
                                          <p:spTgt spid="45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58"/>
                                        </p:tgtEl>
                                        <p:attrNameLst>
                                          <p:attrName>style.visibility</p:attrName>
                                        </p:attrNameLst>
                                      </p:cBhvr>
                                      <p:to>
                                        <p:strVal val="visible"/>
                                      </p:to>
                                    </p:set>
                                    <p:animEffect filter="wipe(left)" transition="in">
                                      <p:cBhvr>
                                        <p:cTn id="12" dur="15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61"/>
                                        </p:tgtEl>
                                        <p:attrNameLst>
                                          <p:attrName>style.visibility</p:attrName>
                                        </p:attrNameLst>
                                      </p:cBhvr>
                                      <p:to>
                                        <p:strVal val="visible"/>
                                      </p:to>
                                    </p:set>
                                    <p:animEffect filter="wipe(left)" transition="in">
                                      <p:cBhvr>
                                        <p:cTn id="17" dur="1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1" grpId="3"/>
      <p:bldP build="whole" bldLvl="1" animBg="1" rev="0" advAuto="0" spid="459" grpId="1"/>
      <p:bldP build="whole" bldLvl="1" animBg="1" rev="0" advAuto="0" spid="458" grpId="2"/>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3"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464"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465"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466" name="Biorąc pod uwagę powyższe, warto przygotować drobny upominek dla naszych rozmówców, np. jakiś gadżet firmowy. Jeśli coś Ci wręczą, Ty możesz odwdzięczyć się tym samym, a nie ustępstwem."/>
          <p:cNvSpPr txBox="1"/>
          <p:nvPr/>
        </p:nvSpPr>
        <p:spPr>
          <a:xfrm>
            <a:off x="1115672" y="504225"/>
            <a:ext cx="22245212" cy="56562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Biorąc pod uwagę powyższe, warto przygotować drobny upominek dla naszych rozmówców, np. jakiś gadżet firmowy. Jeśli coś Ci wręczą, Ty możesz odwdzięczyć się tym samym, a nie ustępstwem. </a:t>
            </a:r>
          </a:p>
        </p:txBody>
      </p:sp>
      <p:sp>
        <p:nvSpPr>
          <p:cNvPr id="467" name="Pamiętaj, że reguła wzajemności działa także w trakcie rozmów. Jeśli druga strona zrobi ustępstwo na Twoją korzyść, możesz czuć powinność odwdzięczenia się tym samym."/>
          <p:cNvSpPr txBox="1"/>
          <p:nvPr/>
        </p:nvSpPr>
        <p:spPr>
          <a:xfrm>
            <a:off x="1115672" y="6862908"/>
            <a:ext cx="22245212" cy="56562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6500">
                <a:latin typeface="Phosphate Inline"/>
                <a:ea typeface="Phosphate Inline"/>
                <a:cs typeface="Phosphate Inline"/>
                <a:sym typeface="Phosphate Inline"/>
              </a:defRPr>
            </a:lvl1pPr>
          </a:lstStyle>
          <a:p>
            <a:pPr/>
            <a:r>
              <a:t>Pamiętaj, że reguła wzajemności działa także w trakcie rozmów. Jeśli druga strona zrobi ustępstwo na Twoją korzyść, możesz czuć powinność odwdzięczenia się tym samym. </a:t>
            </a:r>
          </a:p>
        </p:txBody>
      </p:sp>
      <p:pic>
        <p:nvPicPr>
          <p:cNvPr id="468"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66"/>
                                        </p:tgtEl>
                                        <p:attrNameLst>
                                          <p:attrName>style.visibility</p:attrName>
                                        </p:attrNameLst>
                                      </p:cBhvr>
                                      <p:to>
                                        <p:strVal val="visible"/>
                                      </p:to>
                                    </p:set>
                                    <p:animEffect filter="wipe(left)" transition="in">
                                      <p:cBhvr>
                                        <p:cTn id="7" dur="1500"/>
                                        <p:tgtEl>
                                          <p:spTgt spid="46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67"/>
                                        </p:tgtEl>
                                        <p:attrNameLst>
                                          <p:attrName>style.visibility</p:attrName>
                                        </p:attrNameLst>
                                      </p:cBhvr>
                                      <p:to>
                                        <p:strVal val="visible"/>
                                      </p:to>
                                    </p:set>
                                    <p:animEffect filter="wipe(left)" transition="in">
                                      <p:cBhvr>
                                        <p:cTn id="12" dur="1500"/>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7" grpId="2"/>
      <p:bldP build="whole" bldLvl="1" animBg="1" rev="0" advAuto="0" spid="466"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0" name="Lease-Negotiation-2.jpg" descr="Lease-Negotiation-2.jpg"/>
          <p:cNvPicPr>
            <a:picLocks noChangeAspect="1"/>
          </p:cNvPicPr>
          <p:nvPr/>
        </p:nvPicPr>
        <p:blipFill>
          <a:blip r:embed="rId2">
            <a:extLst/>
          </a:blip>
          <a:stretch>
            <a:fillRect/>
          </a:stretch>
        </p:blipFill>
        <p:spPr>
          <a:xfrm>
            <a:off x="-3144925" y="-9715"/>
            <a:ext cx="32318661" cy="13735430"/>
          </a:xfrm>
          <a:prstGeom prst="rect">
            <a:avLst/>
          </a:prstGeom>
          <a:ln w="12700">
            <a:miter lim="400000"/>
          </a:ln>
        </p:spPr>
      </p:pic>
      <p:sp>
        <p:nvSpPr>
          <p:cNvPr id="471" name="Techniki i praktyki negocjacyjne"/>
          <p:cNvSpPr txBox="1"/>
          <p:nvPr/>
        </p:nvSpPr>
        <p:spPr>
          <a:xfrm>
            <a:off x="964482" y="9669551"/>
            <a:ext cx="20209613" cy="15887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800">
                <a:solidFill>
                  <a:srgbClr val="252C50"/>
                </a:solidFill>
                <a:latin typeface="Phosphate Inline"/>
                <a:ea typeface="Phosphate Inline"/>
                <a:cs typeface="Phosphate Inline"/>
                <a:sym typeface="Phosphate Inline"/>
              </a:defRPr>
            </a:lvl1pPr>
          </a:lstStyle>
          <a:p>
            <a:pPr/>
            <a:r>
              <a:t>Techniki i praktyki negocjacyjne</a:t>
            </a:r>
          </a:p>
        </p:txBody>
      </p:sp>
      <p:sp>
        <p:nvSpPr>
          <p:cNvPr id="472"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473"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474" name="Techniki na rozpoczęcie negocjacji"/>
          <p:cNvSpPr txBox="1"/>
          <p:nvPr/>
        </p:nvSpPr>
        <p:spPr>
          <a:xfrm>
            <a:off x="5704253" y="11458494"/>
            <a:ext cx="11631677" cy="906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solidFill>
                  <a:srgbClr val="252C50"/>
                </a:solidFill>
                <a:latin typeface="Phosphate Inline"/>
                <a:ea typeface="Phosphate Inline"/>
                <a:cs typeface="Phosphate Inline"/>
                <a:sym typeface="Phosphate Inline"/>
              </a:defRPr>
            </a:lvl1pPr>
          </a:lstStyle>
          <a:p>
            <a:pPr/>
            <a:r>
              <a:t>Techniki na rozpoczęcie negocjacji</a:t>
            </a:r>
          </a:p>
        </p:txBody>
      </p:sp>
      <p:pic>
        <p:nvPicPr>
          <p:cNvPr id="475" name="jas fasola.m4a" descr="jas fasola.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2180049" y="-1745774"/>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1184" fill="hold"/>
                                        <p:tgtEl>
                                          <p:spTgt spid="47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475"/>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7"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190"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191"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192" name="Techniki są narzędziami i można je wykorzystać w różnych celach."/>
          <p:cNvSpPr txBox="1"/>
          <p:nvPr/>
        </p:nvSpPr>
        <p:spPr>
          <a:xfrm>
            <a:off x="1697990" y="984740"/>
            <a:ext cx="20988021" cy="8699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Techniki są narzędziami i można je wykorzystać w różnych celach. </a:t>
            </a:r>
          </a:p>
        </p:txBody>
      </p:sp>
      <p:sp>
        <p:nvSpPr>
          <p:cNvPr id="193" name="Poznacie metody, które można nazwać „białymi”, które niosą ze sobą szacunek dla partnerów negocjacji i wprowadzają klimat rzeczowych rozmów."/>
          <p:cNvSpPr txBox="1"/>
          <p:nvPr/>
        </p:nvSpPr>
        <p:spPr>
          <a:xfrm>
            <a:off x="891222" y="2237101"/>
            <a:ext cx="22601556" cy="32384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Poznacie metody, które można nazwać „białymi”, które niosą ze sobą szacunek dla partnerów negocjacji i wprowadzają klimat rzeczowych rozmów.</a:t>
            </a:r>
          </a:p>
        </p:txBody>
      </p:sp>
      <p:sp>
        <p:nvSpPr>
          <p:cNvPr id="194" name="Będą także takie, które można nazwać „czarnymi”…"/>
          <p:cNvSpPr txBox="1"/>
          <p:nvPr/>
        </p:nvSpPr>
        <p:spPr>
          <a:xfrm>
            <a:off x="4274185" y="5671977"/>
            <a:ext cx="15835631" cy="20542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5000">
                <a:latin typeface="Phosphate Inline"/>
                <a:ea typeface="Phosphate Inline"/>
                <a:cs typeface="Phosphate Inline"/>
                <a:sym typeface="Phosphate Inline"/>
              </a:defRPr>
            </a:pPr>
            <a:r>
              <a:t>Będą także takie, które można nazwać „czarnymi” </a:t>
            </a:r>
          </a:p>
          <a:p>
            <a:pPr>
              <a:lnSpc>
                <a:spcPct val="150000"/>
              </a:lnSpc>
              <a:defRPr sz="5000">
                <a:latin typeface="Phosphate Inline"/>
                <a:ea typeface="Phosphate Inline"/>
                <a:cs typeface="Phosphate Inline"/>
                <a:sym typeface="Phosphate Inline"/>
              </a:defRPr>
            </a:pPr>
            <a:r>
              <a:t>lub manipulacyjnymi.</a:t>
            </a:r>
          </a:p>
        </p:txBody>
      </p:sp>
      <p:sp>
        <p:nvSpPr>
          <p:cNvPr id="195" name="Te częściej wpisują się w kanon twardych negocjacji…"/>
          <p:cNvSpPr txBox="1"/>
          <p:nvPr/>
        </p:nvSpPr>
        <p:spPr>
          <a:xfrm>
            <a:off x="3634905" y="8275716"/>
            <a:ext cx="16500476" cy="32384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5000">
                <a:latin typeface="Phosphate Inline"/>
                <a:ea typeface="Phosphate Inline"/>
                <a:cs typeface="Phosphate Inline"/>
                <a:sym typeface="Phosphate Inline"/>
              </a:defRPr>
            </a:pPr>
            <a:r>
              <a:t>Te częściej wpisują się w kanon twardych negocjacji </a:t>
            </a:r>
          </a:p>
          <a:p>
            <a:pPr>
              <a:lnSpc>
                <a:spcPct val="150000"/>
              </a:lnSpc>
              <a:defRPr sz="5000">
                <a:latin typeface="Phosphate Inline"/>
                <a:ea typeface="Phosphate Inline"/>
                <a:cs typeface="Phosphate Inline"/>
                <a:sym typeface="Phosphate Inline"/>
              </a:defRPr>
            </a:pPr>
            <a:r>
              <a:t>i niosą ze sobą wykorzystywanie drugiej strony. </a:t>
            </a:r>
          </a:p>
        </p:txBody>
      </p:sp>
      <p:pic>
        <p:nvPicPr>
          <p:cNvPr id="196"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2"/>
                                        </p:tgtEl>
                                        <p:attrNameLst>
                                          <p:attrName>style.visibility</p:attrName>
                                        </p:attrNameLst>
                                      </p:cBhvr>
                                      <p:to>
                                        <p:strVal val="visible"/>
                                      </p:to>
                                    </p:set>
                                    <p:animEffect filter="fade" transition="in">
                                      <p:cBhvr>
                                        <p:cTn id="7" dur="10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93"/>
                                        </p:tgtEl>
                                        <p:attrNameLst>
                                          <p:attrName>style.visibility</p:attrName>
                                        </p:attrNameLst>
                                      </p:cBhvr>
                                      <p:to>
                                        <p:strVal val="visible"/>
                                      </p:to>
                                    </p:set>
                                    <p:animEffect filter="fade" transition="in">
                                      <p:cBhvr>
                                        <p:cTn id="12" dur="1000"/>
                                        <p:tgtEl>
                                          <p:spTgt spid="19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94"/>
                                        </p:tgtEl>
                                        <p:attrNameLst>
                                          <p:attrName>style.visibility</p:attrName>
                                        </p:attrNameLst>
                                      </p:cBhvr>
                                      <p:to>
                                        <p:strVal val="visible"/>
                                      </p:to>
                                    </p:set>
                                    <p:animEffect filter="fade" transition="in">
                                      <p:cBhvr>
                                        <p:cTn id="17" dur="10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95"/>
                                        </p:tgtEl>
                                        <p:attrNameLst>
                                          <p:attrName>style.visibility</p:attrName>
                                        </p:attrNameLst>
                                      </p:cBhvr>
                                      <p:to>
                                        <p:strVal val="visible"/>
                                      </p:to>
                                    </p:set>
                                    <p:animEffect filter="fade" transition="in">
                                      <p:cBhvr>
                                        <p:cTn id="22"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4"/>
      <p:bldP build="whole" bldLvl="1" animBg="1" rev="0" advAuto="0" spid="193" grpId="2"/>
      <p:bldP build="whole" bldLvl="1" animBg="1" rev="0" advAuto="0" spid="192" grpId="1"/>
      <p:bldP build="whole" bldLvl="1" animBg="1" rev="0" advAuto="0" spid="194"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199"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00"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01" name="Obrona – ogólne zasady"/>
          <p:cNvSpPr txBox="1"/>
          <p:nvPr/>
        </p:nvSpPr>
        <p:spPr>
          <a:xfrm>
            <a:off x="6697775" y="1524171"/>
            <a:ext cx="11081005"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Obrona – ogólne zasady </a:t>
            </a:r>
          </a:p>
        </p:txBody>
      </p:sp>
      <p:sp>
        <p:nvSpPr>
          <p:cNvPr id="202" name="Istnieją pewne ogólne zasady obrony przed manipulacją i nieuczciwymi technikami w negocjacjach.…"/>
          <p:cNvSpPr txBox="1"/>
          <p:nvPr/>
        </p:nvSpPr>
        <p:spPr>
          <a:xfrm>
            <a:off x="463343" y="5772422"/>
            <a:ext cx="23457313" cy="44227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5000">
                <a:latin typeface="Phosphate Inline"/>
                <a:ea typeface="Phosphate Inline"/>
                <a:cs typeface="Phosphate Inline"/>
                <a:sym typeface="Phosphate Inline"/>
              </a:defRPr>
            </a:pPr>
            <a:r>
              <a:t>Istnieją pewne ogólne zasady obrony przed manipulacją i nieuczciwymi technikami w negocjacjach. </a:t>
            </a:r>
          </a:p>
          <a:p>
            <a:pPr>
              <a:lnSpc>
                <a:spcPct val="150000"/>
              </a:lnSpc>
              <a:defRPr sz="5000">
                <a:latin typeface="Phosphate Inline"/>
                <a:ea typeface="Phosphate Inline"/>
                <a:cs typeface="Phosphate Inline"/>
                <a:sym typeface="Phosphate Inline"/>
              </a:defRPr>
            </a:pPr>
            <a:r>
              <a:t>Poniższe porady pasują teoretycznie </a:t>
            </a:r>
          </a:p>
          <a:p>
            <a:pPr>
              <a:lnSpc>
                <a:spcPct val="150000"/>
              </a:lnSpc>
              <a:defRPr sz="5000">
                <a:latin typeface="Phosphate Inline"/>
                <a:ea typeface="Phosphate Inline"/>
                <a:cs typeface="Phosphate Inline"/>
                <a:sym typeface="Phosphate Inline"/>
              </a:defRPr>
            </a:pPr>
            <a:r>
              <a:t>do każdej z nich. </a:t>
            </a:r>
          </a:p>
        </p:txBody>
      </p:sp>
      <p:pic>
        <p:nvPicPr>
          <p:cNvPr id="203" name="Zrzut ekranu 2023-06-24 o 11.36.54.png" descr="Zrzut ekranu 2023-06-24 o 11.36.54.png"/>
          <p:cNvPicPr>
            <a:picLocks noChangeAspect="1"/>
          </p:cNvPicPr>
          <p:nvPr/>
        </p:nvPicPr>
        <p:blipFill>
          <a:blip r:embed="rId4">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4000">
        <p14:flip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fade" transition="in">
                                      <p:cBhvr>
                                        <p:cTn id="7" dur="1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2"/>
                                        </p:tgtEl>
                                        <p:attrNameLst>
                                          <p:attrName>style.visibility</p:attrName>
                                        </p:attrNameLst>
                                      </p:cBhvr>
                                      <p:to>
                                        <p:strVal val="visible"/>
                                      </p:to>
                                    </p:set>
                                    <p:animEffect filter="fade" transition="in">
                                      <p:cBhvr>
                                        <p:cTn id="12"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1"/>
      <p:bldP build="whole" bldLvl="1" animBg="1" rev="0" advAuto="0" spid="202"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06"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07"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08" name="Nie reaguj od razu."/>
          <p:cNvSpPr txBox="1"/>
          <p:nvPr/>
        </p:nvSpPr>
        <p:spPr>
          <a:xfrm>
            <a:off x="509621" y="1887557"/>
            <a:ext cx="23457313" cy="8699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Nie reaguj od razu.</a:t>
            </a:r>
          </a:p>
        </p:txBody>
      </p:sp>
      <p:sp>
        <p:nvSpPr>
          <p:cNvPr id="209" name="Pierwsza reakcja jest często emocjonalna."/>
          <p:cNvSpPr txBox="1"/>
          <p:nvPr/>
        </p:nvSpPr>
        <p:spPr>
          <a:xfrm>
            <a:off x="463343" y="3990158"/>
            <a:ext cx="23457313" cy="869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Pierwsza reakcja jest często emocjonalna.</a:t>
            </a:r>
          </a:p>
        </p:txBody>
      </p:sp>
      <p:sp>
        <p:nvSpPr>
          <p:cNvPr id="210" name="Im silniejsze są Twoje emocje, tym bardziej ograniczone racjonalne myślenie."/>
          <p:cNvSpPr txBox="1"/>
          <p:nvPr/>
        </p:nvSpPr>
        <p:spPr>
          <a:xfrm>
            <a:off x="463343" y="6461354"/>
            <a:ext cx="23457313" cy="20542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Im silniejsze są Twoje emocje, tym bardziej ograniczone racjonalne myślenie.</a:t>
            </a:r>
          </a:p>
        </p:txBody>
      </p:sp>
      <p:sp>
        <p:nvSpPr>
          <p:cNvPr id="211" name="Daj sobie czas na ochłonięcie i zastanowienie się."/>
          <p:cNvSpPr txBox="1"/>
          <p:nvPr/>
        </p:nvSpPr>
        <p:spPr>
          <a:xfrm>
            <a:off x="463343" y="9940170"/>
            <a:ext cx="23457313" cy="8699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Daj sobie czas na ochłonięcie i zastanowienie się. </a:t>
            </a:r>
          </a:p>
        </p:txBody>
      </p:sp>
      <p:pic>
        <p:nvPicPr>
          <p:cNvPr id="212" name="metro start.mp3" descr="metro start.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7779301" y="-3280197"/>
            <a:ext cx="571501" cy="571501"/>
          </a:xfrm>
          <a:prstGeom prst="rect">
            <a:avLst/>
          </a:prstGeom>
          <a:ln w="12700">
            <a:miter lim="400000"/>
          </a:ln>
        </p:spPr>
      </p:pic>
      <p:pic>
        <p:nvPicPr>
          <p:cNvPr id="213" name="Zrzut ekranu 2023-06-24 o 11.36.54.png" descr="Zrzut ekranu 2023-06-24 o 11.36.54.png"/>
          <p:cNvPicPr>
            <a:picLocks noChangeAspect="1"/>
          </p:cNvPicPr>
          <p:nvPr/>
        </p:nvPicPr>
        <p:blipFill>
          <a:blip r:embed="rId7">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648" fill="hold"/>
                                        <p:tgtEl>
                                          <p:spTgt spid="212"/>
                                        </p:tgtEl>
                                      </p:cBhvr>
                                    </p:cmd>
                                  </p:childTnLst>
                                </p:cTn>
                              </p:par>
                            </p:childTnLst>
                          </p:cTn>
                        </p:par>
                      </p:childTnLst>
                    </p:cTn>
                  </p:par>
                  <p:par>
                    <p:cTn id="7" fill="hold">
                      <p:stCondLst>
                        <p:cond delay="indefinite"/>
                      </p:stCondLst>
                      <p:childTnLst>
                        <p:par>
                          <p:cTn id="8" fill="hold">
                            <p:stCondLst>
                              <p:cond delay="0"/>
                            </p:stCondLst>
                            <p:childTnLst>
                              <p:par>
                                <p:cTn id="9" presetClass="entr" nodeType="clickEffect" presetID="10" grpId="2" fill="hold">
                                  <p:stCondLst>
                                    <p:cond delay="0"/>
                                  </p:stCondLst>
                                  <p:iterate type="el" backwards="0">
                                    <p:tmAbs val="0"/>
                                  </p:iterate>
                                  <p:childTnLst>
                                    <p:set>
                                      <p:cBhvr>
                                        <p:cTn id="10" fill="hold"/>
                                        <p:tgtEl>
                                          <p:spTgt spid="208"/>
                                        </p:tgtEl>
                                        <p:attrNameLst>
                                          <p:attrName>style.visibility</p:attrName>
                                        </p:attrNameLst>
                                      </p:cBhvr>
                                      <p:to>
                                        <p:strVal val="visible"/>
                                      </p:to>
                                    </p:set>
                                    <p:animEffect filter="fade" transition="in">
                                      <p:cBhvr>
                                        <p:cTn id="11" dur="1000"/>
                                        <p:tgtEl>
                                          <p:spTgt spid="20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209"/>
                                        </p:tgtEl>
                                        <p:attrNameLst>
                                          <p:attrName>style.visibility</p:attrName>
                                        </p:attrNameLst>
                                      </p:cBhvr>
                                      <p:to>
                                        <p:strVal val="visible"/>
                                      </p:to>
                                    </p:set>
                                    <p:animEffect filter="fade" transition="in">
                                      <p:cBhvr>
                                        <p:cTn id="16" dur="1000"/>
                                        <p:tgtEl>
                                          <p:spTgt spid="209"/>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4" fill="hold">
                                  <p:stCondLst>
                                    <p:cond delay="0"/>
                                  </p:stCondLst>
                                  <p:iterate type="el" backwards="0">
                                    <p:tmAbs val="0"/>
                                  </p:iterate>
                                  <p:childTnLst>
                                    <p:set>
                                      <p:cBhvr>
                                        <p:cTn id="20" fill="hold"/>
                                        <p:tgtEl>
                                          <p:spTgt spid="210"/>
                                        </p:tgtEl>
                                        <p:attrNameLst>
                                          <p:attrName>style.visibility</p:attrName>
                                        </p:attrNameLst>
                                      </p:cBhvr>
                                      <p:to>
                                        <p:strVal val="visible"/>
                                      </p:to>
                                    </p:set>
                                    <p:animEffect filter="fade" transition="in">
                                      <p:cBhvr>
                                        <p:cTn id="21" dur="1000"/>
                                        <p:tgtEl>
                                          <p:spTgt spid="210"/>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10" grpId="5" fill="hold">
                                  <p:stCondLst>
                                    <p:cond delay="0"/>
                                  </p:stCondLst>
                                  <p:iterate type="el" backwards="0">
                                    <p:tmAbs val="0"/>
                                  </p:iterate>
                                  <p:childTnLst>
                                    <p:set>
                                      <p:cBhvr>
                                        <p:cTn id="25" fill="hold"/>
                                        <p:tgtEl>
                                          <p:spTgt spid="211"/>
                                        </p:tgtEl>
                                        <p:attrNameLst>
                                          <p:attrName>style.visibility</p:attrName>
                                        </p:attrNameLst>
                                      </p:cBhvr>
                                      <p:to>
                                        <p:strVal val="visible"/>
                                      </p:to>
                                    </p:set>
                                    <p:animEffect filter="fade" transition="in">
                                      <p:cBhvr>
                                        <p:cTn id="26"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27" fill="hold" display="0">
                  <p:stCondLst>
                    <p:cond delay="indefinite"/>
                  </p:stCondLst>
                </p:cTn>
                <p:tgtEl>
                  <p:spTgt spid="212"/>
                </p:tgtEl>
              </p:cMediaNode>
            </p:audio>
          </p:childTnLst>
        </p:cTn>
      </p:par>
    </p:tnLst>
    <p:bldLst>
      <p:bldP build="whole" bldLvl="1" animBg="1" rev="0" advAuto="0" spid="210" grpId="4"/>
      <p:bldP build="whole" bldLvl="1" animBg="1" rev="0" advAuto="0" spid="211" grpId="5"/>
      <p:bldP build="whole" bldLvl="1" animBg="1" rev="0" advAuto="0" spid="209" grpId="3"/>
      <p:bldP build="whole" bldLvl="1" animBg="1" rev="0" advAuto="0" spid="208"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16"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17"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18" name="Spójrz na sytuację z dystansu."/>
          <p:cNvSpPr txBox="1"/>
          <p:nvPr/>
        </p:nvSpPr>
        <p:spPr>
          <a:xfrm>
            <a:off x="7493875" y="765420"/>
            <a:ext cx="9488806" cy="8699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Spójrz na sytuację z dystansu.</a:t>
            </a:r>
          </a:p>
        </p:txBody>
      </p:sp>
      <p:sp>
        <p:nvSpPr>
          <p:cNvPr id="219" name="Zignoruj działanie drugiej strony – czasem możesz przemilczeć sprawę,"/>
          <p:cNvSpPr txBox="1"/>
          <p:nvPr/>
        </p:nvSpPr>
        <p:spPr>
          <a:xfrm>
            <a:off x="1121727" y="5215086"/>
            <a:ext cx="22140546" cy="8699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Zignoruj działanie drugiej strony – czasem możesz przemilczeć sprawę,</a:t>
            </a:r>
          </a:p>
        </p:txBody>
      </p:sp>
      <p:sp>
        <p:nvSpPr>
          <p:cNvPr id="220" name="Ujawnij technikę – pokaż przeciwnej stronie, że wiesz, na czym polega ta gra oraz przejdź do rzeczowych rozmów."/>
          <p:cNvSpPr txBox="1"/>
          <p:nvPr/>
        </p:nvSpPr>
        <p:spPr>
          <a:xfrm>
            <a:off x="281545" y="9053822"/>
            <a:ext cx="23913466" cy="20542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Ujawnij technikę – pokaż przeciwnej stronie, że wiesz, na czym polega ta gra oraz przejdź do rzeczowych rozmów. </a:t>
            </a:r>
          </a:p>
        </p:txBody>
      </p:sp>
      <p:sp>
        <p:nvSpPr>
          <p:cNvPr id="221" name="Jeśli potrzebujesz – poproś o przerwę."/>
          <p:cNvSpPr txBox="1"/>
          <p:nvPr/>
        </p:nvSpPr>
        <p:spPr>
          <a:xfrm>
            <a:off x="6184582" y="3209139"/>
            <a:ext cx="12014836" cy="8699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Jeśli potrzebujesz – poproś o przerwę. </a:t>
            </a:r>
          </a:p>
        </p:txBody>
      </p:sp>
      <p:sp>
        <p:nvSpPr>
          <p:cNvPr id="222" name="czasem przekuć sytuację w żart."/>
          <p:cNvSpPr txBox="1"/>
          <p:nvPr/>
        </p:nvSpPr>
        <p:spPr>
          <a:xfrm>
            <a:off x="7065962" y="7221032"/>
            <a:ext cx="10252076" cy="8699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5000">
                <a:latin typeface="Phosphate Inline"/>
                <a:ea typeface="Phosphate Inline"/>
                <a:cs typeface="Phosphate Inline"/>
                <a:sym typeface="Phosphate Inline"/>
              </a:defRPr>
            </a:lvl1pPr>
          </a:lstStyle>
          <a:p>
            <a:pPr/>
            <a:r>
              <a:t>czasem przekuć sytuację w żart. </a:t>
            </a:r>
          </a:p>
        </p:txBody>
      </p:sp>
      <p:pic>
        <p:nvPicPr>
          <p:cNvPr id="223" name="start 1.mp3" descr="start 1.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8283794" y="-2087267"/>
            <a:ext cx="571501" cy="571501"/>
          </a:xfrm>
          <a:prstGeom prst="rect">
            <a:avLst/>
          </a:prstGeom>
          <a:ln w="12700">
            <a:miter lim="400000"/>
          </a:ln>
        </p:spPr>
      </p:pic>
      <p:pic>
        <p:nvPicPr>
          <p:cNvPr id="224" name="start 1.mp3" descr="start 1.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0266754" y="-2018071"/>
            <a:ext cx="571501" cy="571501"/>
          </a:xfrm>
          <a:prstGeom prst="rect">
            <a:avLst/>
          </a:prstGeom>
          <a:ln w="12700">
            <a:miter lim="400000"/>
          </a:ln>
        </p:spPr>
      </p:pic>
      <p:pic>
        <p:nvPicPr>
          <p:cNvPr id="225" name="start 1.mp3" descr="start 1.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2289031" y="-1925810"/>
            <a:ext cx="571501" cy="571501"/>
          </a:xfrm>
          <a:prstGeom prst="rect">
            <a:avLst/>
          </a:prstGeom>
          <a:ln w="12700">
            <a:miter lim="400000"/>
          </a:ln>
        </p:spPr>
      </p:pic>
      <p:pic>
        <p:nvPicPr>
          <p:cNvPr id="226" name="start 1.mp3" descr="start 1.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4269736" y="-1741287"/>
            <a:ext cx="571501" cy="571501"/>
          </a:xfrm>
          <a:prstGeom prst="rect">
            <a:avLst/>
          </a:prstGeom>
          <a:ln w="12700">
            <a:miter lim="400000"/>
          </a:ln>
        </p:spPr>
      </p:pic>
      <p:pic>
        <p:nvPicPr>
          <p:cNvPr id="227" name="start 1.mp3" descr="start 1.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6280040" y="-1623759"/>
            <a:ext cx="571501" cy="571501"/>
          </a:xfrm>
          <a:prstGeom prst="rect">
            <a:avLst/>
          </a:prstGeom>
          <a:ln w="12700">
            <a:miter lim="400000"/>
          </a:ln>
        </p:spPr>
      </p:pic>
      <p:pic>
        <p:nvPicPr>
          <p:cNvPr id="228" name="Zrzut ekranu 2023-06-24 o 11.36.54.png" descr="Zrzut ekranu 2023-06-24 o 11.36.54.png"/>
          <p:cNvPicPr>
            <a:picLocks noChangeAspect="1"/>
          </p:cNvPicPr>
          <p:nvPr/>
        </p:nvPicPr>
        <p:blipFill>
          <a:blip r:embed="rId7">
            <a:extLst/>
          </a:blip>
          <a:stretch>
            <a:fillRect/>
          </a:stretch>
        </p:blipFill>
        <p:spPr>
          <a:xfrm>
            <a:off x="434707" y="10013130"/>
            <a:ext cx="2446050" cy="35087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50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95" fill="hold"/>
                                        <p:tgtEl>
                                          <p:spTgt spid="223"/>
                                        </p:tgtEl>
                                      </p:cBhvr>
                                    </p:cmd>
                                  </p:childTnLst>
                                </p:cTn>
                              </p:par>
                            </p:childTnLst>
                          </p:cTn>
                        </p:par>
                        <p:par>
                          <p:cTn id="7" fill="hold">
                            <p:stCondLst>
                              <p:cond delay="695"/>
                            </p:stCondLst>
                            <p:childTnLst>
                              <p:par>
                                <p:cTn id="8" presetClass="entr" nodeType="afterEffect" presetID="10" grpId="2" fill="hold">
                                  <p:stCondLst>
                                    <p:cond delay="0"/>
                                  </p:stCondLst>
                                  <p:iterate type="el" backwards="0">
                                    <p:tmAbs val="0"/>
                                  </p:iterate>
                                  <p:childTnLst>
                                    <p:set>
                                      <p:cBhvr>
                                        <p:cTn id="9" fill="hold"/>
                                        <p:tgtEl>
                                          <p:spTgt spid="218"/>
                                        </p:tgtEl>
                                        <p:attrNameLst>
                                          <p:attrName>style.visibility</p:attrName>
                                        </p:attrNameLst>
                                      </p:cBhvr>
                                      <p:to>
                                        <p:strVal val="visible"/>
                                      </p:to>
                                    </p:set>
                                    <p:animEffect filter="fade" transition="in">
                                      <p:cBhvr>
                                        <p:cTn id="10" dur="1000"/>
                                        <p:tgtEl>
                                          <p:spTgt spid="218"/>
                                        </p:tgtEl>
                                      </p:cBhvr>
                                    </p:animEffect>
                                  </p:childTnLst>
                                </p:cTn>
                              </p:par>
                            </p:childTnLst>
                          </p:cTn>
                        </p:par>
                      </p:childTnLst>
                    </p:cTn>
                  </p:par>
                  <p:par>
                    <p:cTn id="11" fill="hold">
                      <p:stCondLst>
                        <p:cond delay="indefinite"/>
                      </p:stCondLst>
                      <p:childTnLst>
                        <p:par>
                          <p:cTn id="12" fill="hold">
                            <p:stCondLst>
                              <p:cond delay="0"/>
                            </p:stCondLst>
                            <p:childTnLst>
                              <p:par>
                                <p:cTn id="13" presetClass="mediacall" nodeType="clickEffect" presetSubtype="0" presetID="1" grpId="3" fill="hold">
                                  <p:stCondLst>
                                    <p:cond delay="0"/>
                                  </p:stCondLst>
                                  <p:childTnLst>
                                    <p:cmd type="call" cmd="playFrom(0.0)">
                                      <p:cBhvr>
                                        <p:cTn id="14" dur="695" fill="hold"/>
                                        <p:tgtEl>
                                          <p:spTgt spid="224"/>
                                        </p:tgtEl>
                                      </p:cBhvr>
                                    </p:cmd>
                                  </p:childTnLst>
                                </p:cTn>
                              </p:par>
                            </p:childTnLst>
                          </p:cTn>
                        </p:par>
                        <p:par>
                          <p:cTn id="15" fill="hold">
                            <p:stCondLst>
                              <p:cond delay="695"/>
                            </p:stCondLst>
                            <p:childTnLst>
                              <p:par>
                                <p:cTn id="16" presetClass="entr" nodeType="afterEffect" presetID="10" grpId="4" fill="hold">
                                  <p:stCondLst>
                                    <p:cond delay="0"/>
                                  </p:stCondLst>
                                  <p:iterate type="el" backwards="0">
                                    <p:tmAbs val="0"/>
                                  </p:iterate>
                                  <p:childTnLst>
                                    <p:set>
                                      <p:cBhvr>
                                        <p:cTn id="17" fill="hold"/>
                                        <p:tgtEl>
                                          <p:spTgt spid="221"/>
                                        </p:tgtEl>
                                        <p:attrNameLst>
                                          <p:attrName>style.visibility</p:attrName>
                                        </p:attrNameLst>
                                      </p:cBhvr>
                                      <p:to>
                                        <p:strVal val="visible"/>
                                      </p:to>
                                    </p:set>
                                    <p:animEffect filter="fade" transition="in">
                                      <p:cBhvr>
                                        <p:cTn id="18" dur="1000"/>
                                        <p:tgtEl>
                                          <p:spTgt spid="221"/>
                                        </p:tgtEl>
                                      </p:cBhvr>
                                    </p:animEffect>
                                  </p:childTnLst>
                                </p:cTn>
                              </p:par>
                            </p:childTnLst>
                          </p:cTn>
                        </p:par>
                      </p:childTnLst>
                    </p:cTn>
                  </p:par>
                  <p:par>
                    <p:cTn id="19" fill="hold">
                      <p:stCondLst>
                        <p:cond delay="indefinite"/>
                      </p:stCondLst>
                      <p:childTnLst>
                        <p:par>
                          <p:cTn id="20" fill="hold">
                            <p:stCondLst>
                              <p:cond delay="0"/>
                            </p:stCondLst>
                            <p:childTnLst>
                              <p:par>
                                <p:cTn id="21" presetClass="mediacall" nodeType="clickEffect" presetSubtype="0" presetID="1" grpId="5" fill="hold">
                                  <p:stCondLst>
                                    <p:cond delay="0"/>
                                  </p:stCondLst>
                                  <p:childTnLst>
                                    <p:cmd type="call" cmd="playFrom(0.0)">
                                      <p:cBhvr>
                                        <p:cTn id="22" dur="695" fill="hold"/>
                                        <p:tgtEl>
                                          <p:spTgt spid="225"/>
                                        </p:tgtEl>
                                      </p:cBhvr>
                                    </p:cmd>
                                  </p:childTnLst>
                                </p:cTn>
                              </p:par>
                            </p:childTnLst>
                          </p:cTn>
                        </p:par>
                        <p:par>
                          <p:cTn id="23" fill="hold">
                            <p:stCondLst>
                              <p:cond delay="695"/>
                            </p:stCondLst>
                            <p:childTnLst>
                              <p:par>
                                <p:cTn id="24" presetClass="entr" nodeType="afterEffect" presetID="10" grpId="6" fill="hold">
                                  <p:stCondLst>
                                    <p:cond delay="0"/>
                                  </p:stCondLst>
                                  <p:iterate type="el" backwards="0">
                                    <p:tmAbs val="0"/>
                                  </p:iterate>
                                  <p:childTnLst>
                                    <p:set>
                                      <p:cBhvr>
                                        <p:cTn id="25" fill="hold"/>
                                        <p:tgtEl>
                                          <p:spTgt spid="219"/>
                                        </p:tgtEl>
                                        <p:attrNameLst>
                                          <p:attrName>style.visibility</p:attrName>
                                        </p:attrNameLst>
                                      </p:cBhvr>
                                      <p:to>
                                        <p:strVal val="visible"/>
                                      </p:to>
                                    </p:set>
                                    <p:animEffect filter="fade" transition="in">
                                      <p:cBhvr>
                                        <p:cTn id="26" dur="1000"/>
                                        <p:tgtEl>
                                          <p:spTgt spid="219"/>
                                        </p:tgtEl>
                                      </p:cBhvr>
                                    </p:animEffect>
                                  </p:childTnLst>
                                </p:cTn>
                              </p:par>
                            </p:childTnLst>
                          </p:cTn>
                        </p:par>
                      </p:childTnLst>
                    </p:cTn>
                  </p:par>
                  <p:par>
                    <p:cTn id="27" fill="hold">
                      <p:stCondLst>
                        <p:cond delay="indefinite"/>
                      </p:stCondLst>
                      <p:childTnLst>
                        <p:par>
                          <p:cTn id="28" fill="hold">
                            <p:stCondLst>
                              <p:cond delay="0"/>
                            </p:stCondLst>
                            <p:childTnLst>
                              <p:par>
                                <p:cTn id="29" presetClass="mediacall" nodeType="clickEffect" presetSubtype="0" presetID="1" grpId="7" fill="hold">
                                  <p:stCondLst>
                                    <p:cond delay="0"/>
                                  </p:stCondLst>
                                  <p:childTnLst>
                                    <p:cmd type="call" cmd="playFrom(0.0)">
                                      <p:cBhvr>
                                        <p:cTn id="30" dur="695" fill="hold"/>
                                        <p:tgtEl>
                                          <p:spTgt spid="226"/>
                                        </p:tgtEl>
                                      </p:cBhvr>
                                    </p:cmd>
                                  </p:childTnLst>
                                </p:cTn>
                              </p:par>
                            </p:childTnLst>
                          </p:cTn>
                        </p:par>
                        <p:par>
                          <p:cTn id="31" fill="hold">
                            <p:stCondLst>
                              <p:cond delay="695"/>
                            </p:stCondLst>
                            <p:childTnLst>
                              <p:par>
                                <p:cTn id="32" presetClass="entr" nodeType="afterEffect" presetID="10" grpId="8" fill="hold">
                                  <p:stCondLst>
                                    <p:cond delay="0"/>
                                  </p:stCondLst>
                                  <p:iterate type="el" backwards="0">
                                    <p:tmAbs val="0"/>
                                  </p:iterate>
                                  <p:childTnLst>
                                    <p:set>
                                      <p:cBhvr>
                                        <p:cTn id="33" fill="hold"/>
                                        <p:tgtEl>
                                          <p:spTgt spid="222"/>
                                        </p:tgtEl>
                                        <p:attrNameLst>
                                          <p:attrName>style.visibility</p:attrName>
                                        </p:attrNameLst>
                                      </p:cBhvr>
                                      <p:to>
                                        <p:strVal val="visible"/>
                                      </p:to>
                                    </p:set>
                                    <p:animEffect filter="fade" transition="in">
                                      <p:cBhvr>
                                        <p:cTn id="34" dur="1000"/>
                                        <p:tgtEl>
                                          <p:spTgt spid="222"/>
                                        </p:tgtEl>
                                      </p:cBhvr>
                                    </p:animEffect>
                                  </p:childTnLst>
                                </p:cTn>
                              </p:par>
                            </p:childTnLst>
                          </p:cTn>
                        </p:par>
                      </p:childTnLst>
                    </p:cTn>
                  </p:par>
                  <p:par>
                    <p:cTn id="35" fill="hold">
                      <p:stCondLst>
                        <p:cond delay="indefinite"/>
                      </p:stCondLst>
                      <p:childTnLst>
                        <p:par>
                          <p:cTn id="36" fill="hold">
                            <p:stCondLst>
                              <p:cond delay="0"/>
                            </p:stCondLst>
                            <p:childTnLst>
                              <p:par>
                                <p:cTn id="37" presetClass="mediacall" nodeType="clickEffect" presetSubtype="0" presetID="1" grpId="9" fill="hold">
                                  <p:stCondLst>
                                    <p:cond delay="0"/>
                                  </p:stCondLst>
                                  <p:childTnLst>
                                    <p:cmd type="call" cmd="playFrom(0.0)">
                                      <p:cBhvr>
                                        <p:cTn id="38" dur="695" fill="hold"/>
                                        <p:tgtEl>
                                          <p:spTgt spid="227"/>
                                        </p:tgtEl>
                                      </p:cBhvr>
                                    </p:cmd>
                                  </p:childTnLst>
                                </p:cTn>
                              </p:par>
                            </p:childTnLst>
                          </p:cTn>
                        </p:par>
                        <p:par>
                          <p:cTn id="39" fill="hold">
                            <p:stCondLst>
                              <p:cond delay="695"/>
                            </p:stCondLst>
                            <p:childTnLst>
                              <p:par>
                                <p:cTn id="40" presetClass="entr" nodeType="afterEffect" presetID="10" grpId="10" fill="hold">
                                  <p:stCondLst>
                                    <p:cond delay="0"/>
                                  </p:stCondLst>
                                  <p:iterate type="el" backwards="0">
                                    <p:tmAbs val="0"/>
                                  </p:iterate>
                                  <p:childTnLst>
                                    <p:set>
                                      <p:cBhvr>
                                        <p:cTn id="41" fill="hold"/>
                                        <p:tgtEl>
                                          <p:spTgt spid="220"/>
                                        </p:tgtEl>
                                        <p:attrNameLst>
                                          <p:attrName>style.visibility</p:attrName>
                                        </p:attrNameLst>
                                      </p:cBhvr>
                                      <p:to>
                                        <p:strVal val="visible"/>
                                      </p:to>
                                    </p:set>
                                    <p:animEffect filter="fade" transition="in">
                                      <p:cBhvr>
                                        <p:cTn id="42"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43" fill="hold" display="0">
                  <p:stCondLst>
                    <p:cond delay="indefinite"/>
                  </p:stCondLst>
                </p:cTn>
                <p:tgtEl>
                  <p:spTgt spid="223"/>
                </p:tgtEl>
              </p:cMediaNode>
            </p:audio>
            <p:audio isNarration="0">
              <p:cMediaNode mute="0" showWhenStopped="0" numSld="1" vol="100000">
                <p:cTn id="44" fill="hold" display="0">
                  <p:stCondLst>
                    <p:cond delay="indefinite"/>
                  </p:stCondLst>
                </p:cTn>
                <p:tgtEl>
                  <p:spTgt spid="224"/>
                </p:tgtEl>
              </p:cMediaNode>
            </p:audio>
            <p:audio isNarration="0">
              <p:cMediaNode mute="0" showWhenStopped="0" numSld="1" vol="100000">
                <p:cTn id="45" fill="hold" display="0">
                  <p:stCondLst>
                    <p:cond delay="indefinite"/>
                  </p:stCondLst>
                </p:cTn>
                <p:tgtEl>
                  <p:spTgt spid="225"/>
                </p:tgtEl>
              </p:cMediaNode>
            </p:audio>
            <p:audio isNarration="0">
              <p:cMediaNode mute="0" showWhenStopped="0" numSld="1" vol="100000">
                <p:cTn id="46" fill="hold" display="0">
                  <p:stCondLst>
                    <p:cond delay="indefinite"/>
                  </p:stCondLst>
                </p:cTn>
                <p:tgtEl>
                  <p:spTgt spid="226"/>
                </p:tgtEl>
              </p:cMediaNode>
            </p:audio>
            <p:audio isNarration="0">
              <p:cMediaNode mute="0" showWhenStopped="0" numSld="1" vol="100000">
                <p:cTn id="47" fill="hold" display="0">
                  <p:stCondLst>
                    <p:cond delay="indefinite"/>
                  </p:stCondLst>
                </p:cTn>
                <p:tgtEl>
                  <p:spTgt spid="227"/>
                </p:tgtEl>
              </p:cMediaNode>
            </p:audio>
          </p:childTnLst>
        </p:cTn>
      </p:par>
    </p:tnLst>
    <p:bldLst>
      <p:bldP build="whole" bldLvl="1" animBg="1" rev="0" advAuto="0" spid="218" grpId="2"/>
      <p:bldP build="whole" bldLvl="1" animBg="1" rev="0" advAuto="0" spid="219" grpId="6"/>
      <p:bldP build="whole" bldLvl="1" animBg="1" rev="0" advAuto="0" spid="220" grpId="10"/>
      <p:bldP build="whole" bldLvl="1" animBg="1" rev="0" advAuto="0" spid="222" grpId="8"/>
      <p:bldP build="whole" bldLvl="1" animBg="1" rev="0" advAuto="0" spid="221" grpId="4"/>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31"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32"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33" name="Techniki na rozpoczęcie negocjacji"/>
          <p:cNvSpPr txBox="1"/>
          <p:nvPr/>
        </p:nvSpPr>
        <p:spPr>
          <a:xfrm>
            <a:off x="4429047" y="5338722"/>
            <a:ext cx="15618461"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latin typeface="Phosphate Inline"/>
                <a:ea typeface="Phosphate Inline"/>
                <a:cs typeface="Phosphate Inline"/>
                <a:sym typeface="Phosphate Inline"/>
              </a:defRPr>
            </a:lvl1pPr>
          </a:lstStyle>
          <a:p>
            <a:pPr/>
            <a:r>
              <a:t>Techniki na rozpoczęcie negocjacji</a:t>
            </a:r>
          </a:p>
        </p:txBody>
      </p:sp>
      <p:pic>
        <p:nvPicPr>
          <p:cNvPr id="234" name="-Techniki-na-rozpoczęcie-negoc1658779854.mp3" descr="-Techniki-na-rozpoczęcie-negoc1658779854.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9689310" y="-2350829"/>
            <a:ext cx="571501" cy="571501"/>
          </a:xfrm>
          <a:prstGeom prst="rect">
            <a:avLst/>
          </a:prstGeom>
          <a:ln w="12700">
            <a:miter lim="400000"/>
          </a:ln>
        </p:spPr>
      </p:pic>
      <p:pic>
        <p:nvPicPr>
          <p:cNvPr id="235" name="Zrzut ekranu 2023-06-24 o 11.36.54.png" descr="Zrzut ekranu 2023-06-24 o 11.36.54.png"/>
          <p:cNvPicPr>
            <a:picLocks noChangeAspect="1"/>
          </p:cNvPicPr>
          <p:nvPr/>
        </p:nvPicPr>
        <p:blipFill>
          <a:blip r:embed="rId7">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759" fill="hold"/>
                                        <p:tgtEl>
                                          <p:spTgt spid="23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3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42082372-synthetic-white-leather-texture-or-background.jpg" descr="42082372-synthetic-white-leather-texture-or-background.jpg"/>
          <p:cNvPicPr>
            <a:picLocks noChangeAspect="1"/>
          </p:cNvPicPr>
          <p:nvPr/>
        </p:nvPicPr>
        <p:blipFill>
          <a:blip r:embed="rId2">
            <a:extLst/>
          </a:blip>
          <a:stretch>
            <a:fillRect/>
          </a:stretch>
        </p:blipFill>
        <p:spPr>
          <a:xfrm>
            <a:off x="-74176" y="-47700"/>
            <a:ext cx="24624909" cy="16063017"/>
          </a:xfrm>
          <a:prstGeom prst="rect">
            <a:avLst/>
          </a:prstGeom>
          <a:ln w="12700">
            <a:miter lim="400000"/>
          </a:ln>
        </p:spPr>
      </p:pic>
      <p:sp>
        <p:nvSpPr>
          <p:cNvPr id="238" name="Wyższa Szkoła Edukacja w Sporcie…"/>
          <p:cNvSpPr txBox="1"/>
          <p:nvPr/>
        </p:nvSpPr>
        <p:spPr>
          <a:xfrm>
            <a:off x="20335372" y="11757402"/>
            <a:ext cx="3708401" cy="1693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b="1" sz="1600">
                <a:solidFill>
                  <a:srgbClr val="000000"/>
                </a:solidFill>
                <a:latin typeface="Times New Roman"/>
                <a:ea typeface="Times New Roman"/>
                <a:cs typeface="Times New Roman"/>
                <a:sym typeface="Times New Roman"/>
              </a:defRPr>
            </a:pPr>
            <a:r>
              <a:t>Wyższa Szkoła Edukacja w Sporcie</a:t>
            </a:r>
          </a:p>
          <a:p>
            <a:pPr defTabSz="584200">
              <a:defRPr b="1" sz="1600">
                <a:solidFill>
                  <a:srgbClr val="000000"/>
                </a:solidFill>
                <a:latin typeface="Times New Roman"/>
                <a:ea typeface="Times New Roman"/>
                <a:cs typeface="Times New Roman"/>
                <a:sym typeface="Times New Roman"/>
              </a:defRPr>
            </a:pPr>
            <a:r>
              <a:t>Specjalność: Menedżer sportu</a:t>
            </a:r>
          </a:p>
          <a:p>
            <a:pPr defTabSz="584200">
              <a:defRPr b="1" sz="1600">
                <a:solidFill>
                  <a:srgbClr val="000000"/>
                </a:solidFill>
                <a:latin typeface="Times New Roman"/>
                <a:ea typeface="Times New Roman"/>
                <a:cs typeface="Times New Roman"/>
                <a:sym typeface="Times New Roman"/>
              </a:defRPr>
            </a:pPr>
            <a:r>
              <a:t>Prof. WSEWS Marek Rybiński </a:t>
            </a:r>
          </a:p>
          <a:p>
            <a:pPr defTabSz="584200">
              <a:defRPr b="1" sz="1600">
                <a:solidFill>
                  <a:srgbClr val="000000"/>
                </a:solidFill>
                <a:latin typeface="Times New Roman"/>
                <a:ea typeface="Times New Roman"/>
                <a:cs typeface="Times New Roman"/>
                <a:sym typeface="Times New Roman"/>
              </a:defRPr>
            </a:pPr>
            <a:r>
              <a:t>Licencja/License: Marek Rybiński </a:t>
            </a:r>
          </a:p>
          <a:p>
            <a:pPr defTabSz="584200">
              <a:defRPr b="1" sz="1600">
                <a:solidFill>
                  <a:srgbClr val="000000"/>
                </a:solidFill>
                <a:latin typeface="Times New Roman"/>
                <a:ea typeface="Times New Roman"/>
                <a:cs typeface="Times New Roman"/>
                <a:sym typeface="Times New Roman"/>
              </a:defRPr>
            </a:pPr>
            <a:r>
              <a:t>© GrowinGame Sp. z o.o. &amp; GraSzkoleniowa.pl </a:t>
            </a:r>
          </a:p>
        </p:txBody>
      </p:sp>
      <p:pic>
        <p:nvPicPr>
          <p:cNvPr id="239" name="EWS_logokrzywe czarne 15x15.pdf" descr="EWS_logokrzywe czarne 15x15.pdf"/>
          <p:cNvPicPr>
            <a:picLocks noChangeAspect="1"/>
          </p:cNvPicPr>
          <p:nvPr/>
        </p:nvPicPr>
        <p:blipFill>
          <a:blip r:embed="rId3">
            <a:extLst/>
          </a:blip>
          <a:stretch>
            <a:fillRect/>
          </a:stretch>
        </p:blipFill>
        <p:spPr>
          <a:xfrm>
            <a:off x="21562223" y="10529891"/>
            <a:ext cx="1254700" cy="1119883"/>
          </a:xfrm>
          <a:prstGeom prst="rect">
            <a:avLst/>
          </a:prstGeom>
          <a:ln w="12700">
            <a:miter lim="400000"/>
          </a:ln>
        </p:spPr>
      </p:pic>
      <p:sp>
        <p:nvSpPr>
          <p:cNvPr id="240" name="Wysokie / niskie otwarcie"/>
          <p:cNvSpPr txBox="1"/>
          <p:nvPr/>
        </p:nvSpPr>
        <p:spPr>
          <a:xfrm>
            <a:off x="6582205" y="741699"/>
            <a:ext cx="11312145"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FF2600"/>
                </a:solidFill>
                <a:latin typeface="Phosphate Inline"/>
                <a:ea typeface="Phosphate Inline"/>
                <a:cs typeface="Phosphate Inline"/>
                <a:sym typeface="Phosphate Inline"/>
              </a:defRPr>
            </a:lvl1pPr>
          </a:lstStyle>
          <a:p>
            <a:pPr/>
            <a:r>
              <a:t>Wysokie / niskie otwarcie </a:t>
            </a:r>
          </a:p>
        </p:txBody>
      </p:sp>
      <p:sp>
        <p:nvSpPr>
          <p:cNvPr id="241" name="Pierwsza oferta"/>
          <p:cNvSpPr txBox="1"/>
          <p:nvPr/>
        </p:nvSpPr>
        <p:spPr>
          <a:xfrm>
            <a:off x="8673578" y="2616876"/>
            <a:ext cx="7129400"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FF2600"/>
                </a:solidFill>
                <a:latin typeface="Phosphate Inline"/>
                <a:ea typeface="Phosphate Inline"/>
                <a:cs typeface="Phosphate Inline"/>
                <a:sym typeface="Phosphate Inline"/>
              </a:defRPr>
            </a:lvl1pPr>
          </a:lstStyle>
          <a:p>
            <a:pPr/>
            <a:r>
              <a:t>Pierwsza oferta</a:t>
            </a:r>
          </a:p>
        </p:txBody>
      </p:sp>
      <p:sp>
        <p:nvSpPr>
          <p:cNvPr id="242" name="Porządek i reguły"/>
          <p:cNvSpPr txBox="1"/>
          <p:nvPr/>
        </p:nvSpPr>
        <p:spPr>
          <a:xfrm>
            <a:off x="8299753" y="4492052"/>
            <a:ext cx="7877049" cy="11747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FF2600"/>
                </a:solidFill>
                <a:latin typeface="Phosphate Inline"/>
                <a:ea typeface="Phosphate Inline"/>
                <a:cs typeface="Phosphate Inline"/>
                <a:sym typeface="Phosphate Inline"/>
              </a:defRPr>
            </a:lvl1pPr>
          </a:lstStyle>
          <a:p>
            <a:pPr/>
            <a:r>
              <a:t>Porządek i reguły</a:t>
            </a:r>
          </a:p>
        </p:txBody>
      </p:sp>
      <p:sp>
        <p:nvSpPr>
          <p:cNvPr id="243" name="Pakiet"/>
          <p:cNvSpPr txBox="1"/>
          <p:nvPr/>
        </p:nvSpPr>
        <p:spPr>
          <a:xfrm>
            <a:off x="10778236" y="6270626"/>
            <a:ext cx="2827529"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FF2600"/>
                </a:solidFill>
                <a:latin typeface="Phosphate Inline"/>
                <a:ea typeface="Phosphate Inline"/>
                <a:cs typeface="Phosphate Inline"/>
                <a:sym typeface="Phosphate Inline"/>
              </a:defRPr>
            </a:lvl1pPr>
          </a:lstStyle>
          <a:p>
            <a:pPr/>
            <a:r>
              <a:t>Pakiet</a:t>
            </a:r>
          </a:p>
        </p:txBody>
      </p:sp>
      <p:sp>
        <p:nvSpPr>
          <p:cNvPr id="244" name="Odrzucenie propozycji"/>
          <p:cNvSpPr txBox="1"/>
          <p:nvPr/>
        </p:nvSpPr>
        <p:spPr>
          <a:xfrm>
            <a:off x="7133385" y="8386542"/>
            <a:ext cx="10209785" cy="11747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FF2600"/>
                </a:solidFill>
                <a:latin typeface="Phosphate Inline"/>
                <a:ea typeface="Phosphate Inline"/>
                <a:cs typeface="Phosphate Inline"/>
                <a:sym typeface="Phosphate Inline"/>
              </a:defRPr>
            </a:lvl1pPr>
          </a:lstStyle>
          <a:p>
            <a:pPr/>
            <a:r>
              <a:t>Odrzucenie propozycji</a:t>
            </a:r>
          </a:p>
        </p:txBody>
      </p:sp>
      <p:sp>
        <p:nvSpPr>
          <p:cNvPr id="245" name="Reguła wzajemności"/>
          <p:cNvSpPr txBox="1"/>
          <p:nvPr/>
        </p:nvSpPr>
        <p:spPr>
          <a:xfrm>
            <a:off x="7698739" y="10502458"/>
            <a:ext cx="8986521" cy="11747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7000">
                <a:solidFill>
                  <a:srgbClr val="FF2600"/>
                </a:solidFill>
                <a:latin typeface="Phosphate Inline"/>
                <a:ea typeface="Phosphate Inline"/>
                <a:cs typeface="Phosphate Inline"/>
                <a:sym typeface="Phosphate Inline"/>
              </a:defRPr>
            </a:lvl1pPr>
          </a:lstStyle>
          <a:p>
            <a:pPr/>
            <a:r>
              <a:t>Reguła wzajemności</a:t>
            </a:r>
          </a:p>
        </p:txBody>
      </p:sp>
      <p:pic>
        <p:nvPicPr>
          <p:cNvPr id="246" name="-wysokie-lub-niskie-otwarcie-1658780113.mp3" descr="-wysokie-lub-niskie-otwarcie-1658780113.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432506" y="-2644256"/>
            <a:ext cx="571501" cy="571501"/>
          </a:xfrm>
          <a:prstGeom prst="rect">
            <a:avLst/>
          </a:prstGeom>
          <a:ln w="12700">
            <a:miter lim="400000"/>
          </a:ln>
        </p:spPr>
      </p:pic>
      <p:pic>
        <p:nvPicPr>
          <p:cNvPr id="247" name="-pierwsza-oferta-1658780167.mp3" descr="-pierwsza-oferta-1658780167.mp3"/>
          <p:cNvPicPr>
            <a:picLocks noChangeAspect="0"/>
          </p:cNvPicPr>
          <p:nvPr>
            <a:audioFile r:link="rId7"/>
            <p:extLst>
              <p:ext uri="{DAA4B4D4-6D71-4841-9C94-3DE7FCFB9230}">
                <p14:media xmlns:p14="http://schemas.microsoft.com/office/powerpoint/2010/main" r:embed="rId8"/>
              </p:ext>
            </p:extLst>
          </p:nvPr>
        </p:nvPicPr>
        <p:blipFill>
          <a:blip r:embed="rId6">
            <a:extLst/>
          </a:blip>
          <a:stretch>
            <a:fillRect/>
          </a:stretch>
        </p:blipFill>
        <p:spPr>
          <a:xfrm>
            <a:off x="2993734" y="-2513844"/>
            <a:ext cx="571501" cy="571501"/>
          </a:xfrm>
          <a:prstGeom prst="rect">
            <a:avLst/>
          </a:prstGeom>
          <a:ln w="12700">
            <a:miter lim="400000"/>
          </a:ln>
        </p:spPr>
      </p:pic>
      <p:pic>
        <p:nvPicPr>
          <p:cNvPr id="248" name="-porządek-i-reguły-1658780240.mp3" descr="-porządek-i-reguły-1658780240.mp3"/>
          <p:cNvPicPr>
            <a:picLocks noChangeAspect="0"/>
          </p:cNvPicPr>
          <p:nvPr>
            <a:audioFile r:link="rId9"/>
            <p:extLst>
              <p:ext uri="{DAA4B4D4-6D71-4841-9C94-3DE7FCFB9230}">
                <p14:media xmlns:p14="http://schemas.microsoft.com/office/powerpoint/2010/main" r:embed="rId10"/>
              </p:ext>
            </p:extLst>
          </p:nvPr>
        </p:nvPicPr>
        <p:blipFill>
          <a:blip r:embed="rId6">
            <a:extLst/>
          </a:blip>
          <a:stretch>
            <a:fillRect/>
          </a:stretch>
        </p:blipFill>
        <p:spPr>
          <a:xfrm>
            <a:off x="6022445" y="-2579050"/>
            <a:ext cx="571501" cy="571501"/>
          </a:xfrm>
          <a:prstGeom prst="rect">
            <a:avLst/>
          </a:prstGeom>
          <a:ln w="12700">
            <a:miter lim="400000"/>
          </a:ln>
        </p:spPr>
      </p:pic>
      <p:pic>
        <p:nvPicPr>
          <p:cNvPr id="249" name="-pakiet-1658780289.mp3" descr="-pakiet-1658780289.mp3"/>
          <p:cNvPicPr>
            <a:picLocks noChangeAspect="0"/>
          </p:cNvPicPr>
          <p:nvPr>
            <a:audioFile r:link="rId11"/>
            <p:extLst>
              <p:ext uri="{DAA4B4D4-6D71-4841-9C94-3DE7FCFB9230}">
                <p14:media xmlns:p14="http://schemas.microsoft.com/office/powerpoint/2010/main" r:embed="rId12"/>
              </p:ext>
            </p:extLst>
          </p:nvPr>
        </p:nvPicPr>
        <p:blipFill>
          <a:blip r:embed="rId6">
            <a:extLst/>
          </a:blip>
          <a:stretch>
            <a:fillRect/>
          </a:stretch>
        </p:blipFill>
        <p:spPr>
          <a:xfrm>
            <a:off x="9047764" y="-2611653"/>
            <a:ext cx="571501" cy="571501"/>
          </a:xfrm>
          <a:prstGeom prst="rect">
            <a:avLst/>
          </a:prstGeom>
          <a:ln w="12700">
            <a:miter lim="400000"/>
          </a:ln>
        </p:spPr>
      </p:pic>
      <p:pic>
        <p:nvPicPr>
          <p:cNvPr id="250" name="-odrzucenie-propozycji-1658780329.mp3" descr="-odrzucenie-propozycji-1658780329.mp3"/>
          <p:cNvPicPr>
            <a:picLocks noChangeAspect="0"/>
          </p:cNvPicPr>
          <p:nvPr>
            <a:audioFile r:link="rId13"/>
            <p:extLst>
              <p:ext uri="{DAA4B4D4-6D71-4841-9C94-3DE7FCFB9230}">
                <p14:media xmlns:p14="http://schemas.microsoft.com/office/powerpoint/2010/main" r:embed="rId14"/>
              </p:ext>
            </p:extLst>
          </p:nvPr>
        </p:nvPicPr>
        <p:blipFill>
          <a:blip r:embed="rId6">
            <a:extLst/>
          </a:blip>
          <a:stretch>
            <a:fillRect/>
          </a:stretch>
        </p:blipFill>
        <p:spPr>
          <a:xfrm>
            <a:off x="11989030" y="-2546447"/>
            <a:ext cx="571501" cy="571501"/>
          </a:xfrm>
          <a:prstGeom prst="rect">
            <a:avLst/>
          </a:prstGeom>
          <a:ln w="12700">
            <a:miter lim="400000"/>
          </a:ln>
        </p:spPr>
      </p:pic>
      <p:pic>
        <p:nvPicPr>
          <p:cNvPr id="251" name="-reguła-wzajemności-1658780374.mp3" descr="-reguła-wzajemności-1658780374.mp3"/>
          <p:cNvPicPr>
            <a:picLocks noChangeAspect="0"/>
          </p:cNvPicPr>
          <p:nvPr>
            <a:audioFile r:link="rId15"/>
            <p:extLst>
              <p:ext uri="{DAA4B4D4-6D71-4841-9C94-3DE7FCFB9230}">
                <p14:media xmlns:p14="http://schemas.microsoft.com/office/powerpoint/2010/main" r:embed="rId16"/>
              </p:ext>
            </p:extLst>
          </p:nvPr>
        </p:nvPicPr>
        <p:blipFill>
          <a:blip r:embed="rId6">
            <a:extLst/>
          </a:blip>
          <a:stretch>
            <a:fillRect/>
          </a:stretch>
        </p:blipFill>
        <p:spPr>
          <a:xfrm>
            <a:off x="15164283" y="-2513844"/>
            <a:ext cx="571501" cy="571501"/>
          </a:xfrm>
          <a:prstGeom prst="rect">
            <a:avLst/>
          </a:prstGeom>
          <a:ln w="12700">
            <a:miter lim="400000"/>
          </a:ln>
        </p:spPr>
      </p:pic>
      <p:pic>
        <p:nvPicPr>
          <p:cNvPr id="252" name="Zrzut ekranu 2023-06-24 o 11.36.54.png" descr="Zrzut ekranu 2023-06-24 o 11.36.54.png"/>
          <p:cNvPicPr>
            <a:picLocks noChangeAspect="1"/>
          </p:cNvPicPr>
          <p:nvPr/>
        </p:nvPicPr>
        <p:blipFill>
          <a:blip r:embed="rId17">
            <a:extLst/>
          </a:blip>
          <a:stretch>
            <a:fillRect/>
          </a:stretch>
        </p:blipFill>
        <p:spPr>
          <a:xfrm>
            <a:off x="434707" y="10013130"/>
            <a:ext cx="2446050" cy="35087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279" fill="hold"/>
                                        <p:tgtEl>
                                          <p:spTgt spid="246"/>
                                        </p:tgtEl>
                                      </p:cBhvr>
                                    </p:cmd>
                                  </p:childTnLst>
                                </p:cTn>
                              </p:par>
                            </p:childTnLst>
                          </p:cTn>
                        </p:par>
                        <p:par>
                          <p:cTn id="7" fill="hold">
                            <p:stCondLst>
                              <p:cond delay="2279"/>
                            </p:stCondLst>
                            <p:childTnLst>
                              <p:par>
                                <p:cTn id="8" presetClass="entr" nodeType="afterEffect" presetSubtype="8" presetID="22" grpId="2" fill="hold">
                                  <p:stCondLst>
                                    <p:cond delay="0"/>
                                  </p:stCondLst>
                                  <p:iterate type="el" backwards="0">
                                    <p:tmAbs val="0"/>
                                  </p:iterate>
                                  <p:childTnLst>
                                    <p:set>
                                      <p:cBhvr>
                                        <p:cTn id="9" fill="hold"/>
                                        <p:tgtEl>
                                          <p:spTgt spid="240"/>
                                        </p:tgtEl>
                                        <p:attrNameLst>
                                          <p:attrName>style.visibility</p:attrName>
                                        </p:attrNameLst>
                                      </p:cBhvr>
                                      <p:to>
                                        <p:strVal val="visible"/>
                                      </p:to>
                                    </p:set>
                                    <p:animEffect filter="wipe(left)" transition="in">
                                      <p:cBhvr>
                                        <p:cTn id="10" dur="1500"/>
                                        <p:tgtEl>
                                          <p:spTgt spid="240"/>
                                        </p:tgtEl>
                                      </p:cBhvr>
                                    </p:animEffect>
                                  </p:childTnLst>
                                </p:cTn>
                              </p:par>
                            </p:childTnLst>
                          </p:cTn>
                        </p:par>
                      </p:childTnLst>
                    </p:cTn>
                  </p:par>
                  <p:par>
                    <p:cTn id="11" fill="hold">
                      <p:stCondLst>
                        <p:cond delay="indefinite"/>
                      </p:stCondLst>
                      <p:childTnLst>
                        <p:par>
                          <p:cTn id="12" fill="hold">
                            <p:stCondLst>
                              <p:cond delay="0"/>
                            </p:stCondLst>
                            <p:childTnLst>
                              <p:par>
                                <p:cTn id="13" presetClass="mediacall" nodeType="clickEffect" presetSubtype="0" presetID="1" grpId="3" fill="hold">
                                  <p:stCondLst>
                                    <p:cond delay="0"/>
                                  </p:stCondLst>
                                  <p:childTnLst>
                                    <p:cmd type="call" cmd="playFrom(0.0)">
                                      <p:cBhvr>
                                        <p:cTn id="14" dur="1559" fill="hold"/>
                                        <p:tgtEl>
                                          <p:spTgt spid="247"/>
                                        </p:tgtEl>
                                      </p:cBhvr>
                                    </p:cmd>
                                  </p:childTnLst>
                                </p:cTn>
                              </p:par>
                            </p:childTnLst>
                          </p:cTn>
                        </p:par>
                        <p:par>
                          <p:cTn id="15" fill="hold">
                            <p:stCondLst>
                              <p:cond delay="1559"/>
                            </p:stCondLst>
                            <p:childTnLst>
                              <p:par>
                                <p:cTn id="16" presetClass="entr" nodeType="afterEffect" presetSubtype="8" presetID="22" grpId="4" fill="hold">
                                  <p:stCondLst>
                                    <p:cond delay="0"/>
                                  </p:stCondLst>
                                  <p:iterate type="el" backwards="0">
                                    <p:tmAbs val="0"/>
                                  </p:iterate>
                                  <p:childTnLst>
                                    <p:set>
                                      <p:cBhvr>
                                        <p:cTn id="17" fill="hold"/>
                                        <p:tgtEl>
                                          <p:spTgt spid="241"/>
                                        </p:tgtEl>
                                        <p:attrNameLst>
                                          <p:attrName>style.visibility</p:attrName>
                                        </p:attrNameLst>
                                      </p:cBhvr>
                                      <p:to>
                                        <p:strVal val="visible"/>
                                      </p:to>
                                    </p:set>
                                    <p:animEffect filter="wipe(left)" transition="in">
                                      <p:cBhvr>
                                        <p:cTn id="18" dur="1500"/>
                                        <p:tgtEl>
                                          <p:spTgt spid="241"/>
                                        </p:tgtEl>
                                      </p:cBhvr>
                                    </p:animEffect>
                                  </p:childTnLst>
                                </p:cTn>
                              </p:par>
                            </p:childTnLst>
                          </p:cTn>
                        </p:par>
                      </p:childTnLst>
                    </p:cTn>
                  </p:par>
                  <p:par>
                    <p:cTn id="19" fill="hold">
                      <p:stCondLst>
                        <p:cond delay="indefinite"/>
                      </p:stCondLst>
                      <p:childTnLst>
                        <p:par>
                          <p:cTn id="20" fill="hold">
                            <p:stCondLst>
                              <p:cond delay="0"/>
                            </p:stCondLst>
                            <p:childTnLst>
                              <p:par>
                                <p:cTn id="21" presetClass="mediacall" nodeType="clickEffect" presetSubtype="0" presetID="1" grpId="5" fill="hold">
                                  <p:stCondLst>
                                    <p:cond delay="0"/>
                                  </p:stCondLst>
                                  <p:childTnLst>
                                    <p:cmd type="call" cmd="playFrom(0.0)">
                                      <p:cBhvr>
                                        <p:cTn id="22" dur="1751" fill="hold"/>
                                        <p:tgtEl>
                                          <p:spTgt spid="248"/>
                                        </p:tgtEl>
                                      </p:cBhvr>
                                    </p:cmd>
                                  </p:childTnLst>
                                </p:cTn>
                              </p:par>
                            </p:childTnLst>
                          </p:cTn>
                        </p:par>
                        <p:par>
                          <p:cTn id="23" fill="hold">
                            <p:stCondLst>
                              <p:cond delay="1751"/>
                            </p:stCondLst>
                            <p:childTnLst>
                              <p:par>
                                <p:cTn id="24" presetClass="entr" nodeType="afterEffect" presetSubtype="8" presetID="22" grpId="6" fill="hold">
                                  <p:stCondLst>
                                    <p:cond delay="0"/>
                                  </p:stCondLst>
                                  <p:iterate type="el" backwards="0">
                                    <p:tmAbs val="0"/>
                                  </p:iterate>
                                  <p:childTnLst>
                                    <p:set>
                                      <p:cBhvr>
                                        <p:cTn id="25" fill="hold"/>
                                        <p:tgtEl>
                                          <p:spTgt spid="242"/>
                                        </p:tgtEl>
                                        <p:attrNameLst>
                                          <p:attrName>style.visibility</p:attrName>
                                        </p:attrNameLst>
                                      </p:cBhvr>
                                      <p:to>
                                        <p:strVal val="visible"/>
                                      </p:to>
                                    </p:set>
                                    <p:animEffect filter="wipe(left)" transition="in">
                                      <p:cBhvr>
                                        <p:cTn id="26" dur="1500"/>
                                        <p:tgtEl>
                                          <p:spTgt spid="242"/>
                                        </p:tgtEl>
                                      </p:cBhvr>
                                    </p:animEffect>
                                  </p:childTnLst>
                                </p:cTn>
                              </p:par>
                            </p:childTnLst>
                          </p:cTn>
                        </p:par>
                      </p:childTnLst>
                    </p:cTn>
                  </p:par>
                  <p:par>
                    <p:cTn id="27" fill="hold">
                      <p:stCondLst>
                        <p:cond delay="indefinite"/>
                      </p:stCondLst>
                      <p:childTnLst>
                        <p:par>
                          <p:cTn id="28" fill="hold">
                            <p:stCondLst>
                              <p:cond delay="0"/>
                            </p:stCondLst>
                            <p:childTnLst>
                              <p:par>
                                <p:cTn id="29" presetClass="mediacall" nodeType="clickEffect" presetSubtype="0" presetID="1" grpId="7" fill="hold">
                                  <p:stCondLst>
                                    <p:cond delay="0"/>
                                  </p:stCondLst>
                                  <p:childTnLst>
                                    <p:cmd type="call" cmd="playFrom(0.0)">
                                      <p:cBhvr>
                                        <p:cTn id="30" dur="1008" fill="hold"/>
                                        <p:tgtEl>
                                          <p:spTgt spid="249"/>
                                        </p:tgtEl>
                                      </p:cBhvr>
                                    </p:cmd>
                                  </p:childTnLst>
                                </p:cTn>
                              </p:par>
                            </p:childTnLst>
                          </p:cTn>
                        </p:par>
                        <p:par>
                          <p:cTn id="31" fill="hold">
                            <p:stCondLst>
                              <p:cond delay="1008"/>
                            </p:stCondLst>
                            <p:childTnLst>
                              <p:par>
                                <p:cTn id="32" presetClass="entr" nodeType="afterEffect" presetSubtype="8" presetID="22" grpId="8" fill="hold">
                                  <p:stCondLst>
                                    <p:cond delay="0"/>
                                  </p:stCondLst>
                                  <p:iterate type="el" backwards="0">
                                    <p:tmAbs val="0"/>
                                  </p:iterate>
                                  <p:childTnLst>
                                    <p:set>
                                      <p:cBhvr>
                                        <p:cTn id="33" fill="hold"/>
                                        <p:tgtEl>
                                          <p:spTgt spid="243"/>
                                        </p:tgtEl>
                                        <p:attrNameLst>
                                          <p:attrName>style.visibility</p:attrName>
                                        </p:attrNameLst>
                                      </p:cBhvr>
                                      <p:to>
                                        <p:strVal val="visible"/>
                                      </p:to>
                                    </p:set>
                                    <p:animEffect filter="wipe(left)" transition="in">
                                      <p:cBhvr>
                                        <p:cTn id="34" dur="1500"/>
                                        <p:tgtEl>
                                          <p:spTgt spid="243"/>
                                        </p:tgtEl>
                                      </p:cBhvr>
                                    </p:animEffect>
                                  </p:childTnLst>
                                </p:cTn>
                              </p:par>
                            </p:childTnLst>
                          </p:cTn>
                        </p:par>
                      </p:childTnLst>
                    </p:cTn>
                  </p:par>
                  <p:par>
                    <p:cTn id="35" fill="hold">
                      <p:stCondLst>
                        <p:cond delay="indefinite"/>
                      </p:stCondLst>
                      <p:childTnLst>
                        <p:par>
                          <p:cTn id="36" fill="hold">
                            <p:stCondLst>
                              <p:cond delay="0"/>
                            </p:stCondLst>
                            <p:childTnLst>
                              <p:par>
                                <p:cTn id="37" presetClass="mediacall" nodeType="clickEffect" presetSubtype="0" presetID="1" grpId="9" fill="hold">
                                  <p:stCondLst>
                                    <p:cond delay="0"/>
                                  </p:stCondLst>
                                  <p:childTnLst>
                                    <p:cmd type="call" cmd="playFrom(0.0)">
                                      <p:cBhvr>
                                        <p:cTn id="38" dur="1919" fill="hold"/>
                                        <p:tgtEl>
                                          <p:spTgt spid="250"/>
                                        </p:tgtEl>
                                      </p:cBhvr>
                                    </p:cmd>
                                  </p:childTnLst>
                                </p:cTn>
                              </p:par>
                            </p:childTnLst>
                          </p:cTn>
                        </p:par>
                        <p:par>
                          <p:cTn id="39" fill="hold">
                            <p:stCondLst>
                              <p:cond delay="1919"/>
                            </p:stCondLst>
                            <p:childTnLst>
                              <p:par>
                                <p:cTn id="40" presetClass="entr" nodeType="afterEffect" presetSubtype="8" presetID="22" grpId="10" fill="hold">
                                  <p:stCondLst>
                                    <p:cond delay="0"/>
                                  </p:stCondLst>
                                  <p:iterate type="el" backwards="0">
                                    <p:tmAbs val="0"/>
                                  </p:iterate>
                                  <p:childTnLst>
                                    <p:set>
                                      <p:cBhvr>
                                        <p:cTn id="41" fill="hold"/>
                                        <p:tgtEl>
                                          <p:spTgt spid="244"/>
                                        </p:tgtEl>
                                        <p:attrNameLst>
                                          <p:attrName>style.visibility</p:attrName>
                                        </p:attrNameLst>
                                      </p:cBhvr>
                                      <p:to>
                                        <p:strVal val="visible"/>
                                      </p:to>
                                    </p:set>
                                    <p:animEffect filter="wipe(left)" transition="in">
                                      <p:cBhvr>
                                        <p:cTn id="42" dur="1500"/>
                                        <p:tgtEl>
                                          <p:spTgt spid="244"/>
                                        </p:tgtEl>
                                      </p:cBhvr>
                                    </p:animEffect>
                                  </p:childTnLst>
                                </p:cTn>
                              </p:par>
                            </p:childTnLst>
                          </p:cTn>
                        </p:par>
                      </p:childTnLst>
                    </p:cTn>
                  </p:par>
                  <p:par>
                    <p:cTn id="43" fill="hold">
                      <p:stCondLst>
                        <p:cond delay="indefinite"/>
                      </p:stCondLst>
                      <p:childTnLst>
                        <p:par>
                          <p:cTn id="44" fill="hold">
                            <p:stCondLst>
                              <p:cond delay="0"/>
                            </p:stCondLst>
                            <p:childTnLst>
                              <p:par>
                                <p:cTn id="45" presetClass="mediacall" nodeType="clickEffect" presetSubtype="0" presetID="1" grpId="11" fill="hold">
                                  <p:stCondLst>
                                    <p:cond delay="0"/>
                                  </p:stCondLst>
                                  <p:childTnLst>
                                    <p:cmd type="call" cmd="playFrom(0.0)">
                                      <p:cBhvr>
                                        <p:cTn id="46" dur="1896" fill="hold"/>
                                        <p:tgtEl>
                                          <p:spTgt spid="251"/>
                                        </p:tgtEl>
                                      </p:cBhvr>
                                    </p:cmd>
                                  </p:childTnLst>
                                </p:cTn>
                              </p:par>
                            </p:childTnLst>
                          </p:cTn>
                        </p:par>
                        <p:par>
                          <p:cTn id="47" fill="hold">
                            <p:stCondLst>
                              <p:cond delay="1896"/>
                            </p:stCondLst>
                            <p:childTnLst>
                              <p:par>
                                <p:cTn id="48" presetClass="entr" nodeType="afterEffect" presetSubtype="8" presetID="22" grpId="12" fill="hold">
                                  <p:stCondLst>
                                    <p:cond delay="0"/>
                                  </p:stCondLst>
                                  <p:iterate type="el" backwards="0">
                                    <p:tmAbs val="0"/>
                                  </p:iterate>
                                  <p:childTnLst>
                                    <p:set>
                                      <p:cBhvr>
                                        <p:cTn id="49" fill="hold"/>
                                        <p:tgtEl>
                                          <p:spTgt spid="245"/>
                                        </p:tgtEl>
                                        <p:attrNameLst>
                                          <p:attrName>style.visibility</p:attrName>
                                        </p:attrNameLst>
                                      </p:cBhvr>
                                      <p:to>
                                        <p:strVal val="visible"/>
                                      </p:to>
                                    </p:set>
                                    <p:animEffect filter="wipe(left)" transition="in">
                                      <p:cBhvr>
                                        <p:cTn id="50" dur="1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51" fill="hold" display="0">
                  <p:stCondLst>
                    <p:cond delay="indefinite"/>
                  </p:stCondLst>
                </p:cTn>
                <p:tgtEl>
                  <p:spTgt spid="246"/>
                </p:tgtEl>
              </p:cMediaNode>
            </p:audio>
            <p:audio isNarration="0">
              <p:cMediaNode mute="0" showWhenStopped="0" numSld="1" vol="100000">
                <p:cTn id="52" fill="hold" display="0">
                  <p:stCondLst>
                    <p:cond delay="indefinite"/>
                  </p:stCondLst>
                </p:cTn>
                <p:tgtEl>
                  <p:spTgt spid="247"/>
                </p:tgtEl>
              </p:cMediaNode>
            </p:audio>
            <p:audio isNarration="0">
              <p:cMediaNode mute="0" showWhenStopped="0" numSld="1" vol="100000">
                <p:cTn id="53" fill="hold" display="0">
                  <p:stCondLst>
                    <p:cond delay="indefinite"/>
                  </p:stCondLst>
                </p:cTn>
                <p:tgtEl>
                  <p:spTgt spid="248"/>
                </p:tgtEl>
              </p:cMediaNode>
            </p:audio>
            <p:audio isNarration="0">
              <p:cMediaNode mute="0" showWhenStopped="0" numSld="1" vol="100000">
                <p:cTn id="54" fill="hold" display="0">
                  <p:stCondLst>
                    <p:cond delay="indefinite"/>
                  </p:stCondLst>
                </p:cTn>
                <p:tgtEl>
                  <p:spTgt spid="249"/>
                </p:tgtEl>
              </p:cMediaNode>
            </p:audio>
            <p:audio isNarration="0">
              <p:cMediaNode mute="0" showWhenStopped="0" numSld="1" vol="100000">
                <p:cTn id="55" fill="hold" display="0">
                  <p:stCondLst>
                    <p:cond delay="indefinite"/>
                  </p:stCondLst>
                </p:cTn>
                <p:tgtEl>
                  <p:spTgt spid="250"/>
                </p:tgtEl>
              </p:cMediaNode>
            </p:audio>
            <p:audio isNarration="0">
              <p:cMediaNode mute="0" showWhenStopped="0" numSld="1" vol="100000">
                <p:cTn id="56" fill="hold" display="0">
                  <p:stCondLst>
                    <p:cond delay="indefinite"/>
                  </p:stCondLst>
                </p:cTn>
                <p:tgtEl>
                  <p:spTgt spid="251"/>
                </p:tgtEl>
              </p:cMediaNode>
            </p:audio>
          </p:childTnLst>
        </p:cTn>
      </p:par>
    </p:tnLst>
    <p:bldLst>
      <p:bldP build="whole" bldLvl="1" animBg="1" rev="0" advAuto="0" spid="241" grpId="4"/>
      <p:bldP build="whole" bldLvl="1" animBg="1" rev="0" advAuto="0" spid="240" grpId="2"/>
      <p:bldP build="whole" bldLvl="1" animBg="1" rev="0" advAuto="0" spid="244" grpId="10"/>
      <p:bldP build="whole" bldLvl="1" animBg="1" rev="0" advAuto="0" spid="243" grpId="8"/>
      <p:bldP build="whole" bldLvl="1" animBg="1" rev="0" advAuto="0" spid="242" grpId="6"/>
      <p:bldP build="whole" bldLvl="1" animBg="1" rev="0" advAuto="0" spid="245" grpId="12"/>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