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media1.mp3" ContentType="audio/unknown"/>
  <Override PartName="/ppt/media/media2.mp3" ContentType="audio/unknown"/>
  <Override PartName="/ppt/media/media3.mp3" ContentType="audio/unknown"/>
  <Override PartName="/ppt/media/media4.mp3" ContentType="audio/unknown"/>
  <Override PartName="/ppt/media/media5.mp3" ContentType="audio/unknown"/>
  <Override PartName="/ppt/media/media6.mp3" ContentType="audio/unknown"/>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ytuł">
    <p:spTree>
      <p:nvGrpSpPr>
        <p:cNvPr id="1" name=""/>
        <p:cNvGrpSpPr/>
        <p:nvPr/>
      </p:nvGrpSpPr>
      <p:grpSpPr>
        <a:xfrm>
          <a:off x="0" y="0"/>
          <a:ext cx="0" cy="0"/>
          <a:chOff x="0" y="0"/>
          <a:chExt cx="0" cy="0"/>
        </a:xfrm>
      </p:grpSpPr>
      <p:sp>
        <p:nvSpPr>
          <p:cNvPr id="11" name="Tekst tytułowy"/>
          <p:cNvSpPr txBox="1"/>
          <p:nvPr>
            <p:ph type="title"/>
          </p:nvPr>
        </p:nvSpPr>
        <p:spPr>
          <a:xfrm>
            <a:off x="1778000" y="2298700"/>
            <a:ext cx="20828000" cy="4648200"/>
          </a:xfrm>
          <a:prstGeom prst="rect">
            <a:avLst/>
          </a:prstGeom>
        </p:spPr>
        <p:txBody>
          <a:bodyPr anchor="b"/>
          <a:lstStyle/>
          <a:p>
            <a:pPr/>
            <a:r>
              <a:t>Tekst tytułowy</a:t>
            </a:r>
          </a:p>
        </p:txBody>
      </p:sp>
      <p:sp>
        <p:nvSpPr>
          <p:cNvPr id="12" name="Treść - poziom 1…"/>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Treść - poziom 1</a:t>
            </a:r>
          </a:p>
          <a:p>
            <a:pPr lvl="1"/>
            <a:r>
              <a:t>Treść - poziom 2</a:t>
            </a:r>
          </a:p>
          <a:p>
            <a:pPr lvl="2"/>
            <a:r>
              <a:t>Treść - poziom 3</a:t>
            </a:r>
          </a:p>
          <a:p>
            <a:pPr lvl="3"/>
            <a:r>
              <a:t>Treść - poziom 4</a:t>
            </a:r>
          </a:p>
          <a:p>
            <a:pPr lvl="4"/>
            <a:r>
              <a:t>Treść - poziom 5</a:t>
            </a:r>
          </a:p>
        </p:txBody>
      </p:sp>
      <p:sp>
        <p:nvSpPr>
          <p:cNvPr id="13"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ytat">
    <p:spTree>
      <p:nvGrpSpPr>
        <p:cNvPr id="1" name=""/>
        <p:cNvGrpSpPr/>
        <p:nvPr/>
      </p:nvGrpSpPr>
      <p:grpSpPr>
        <a:xfrm>
          <a:off x="0" y="0"/>
          <a:ext cx="0" cy="0"/>
          <a:chOff x="0" y="0"/>
          <a:chExt cx="0" cy="0"/>
        </a:xfrm>
      </p:grpSpPr>
      <p:sp>
        <p:nvSpPr>
          <p:cNvPr id="93" name="Janek Jabłonka"/>
          <p:cNvSpPr txBox="1"/>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i="1" sz="3200"/>
            </a:lvl1pPr>
          </a:lstStyle>
          <a:p>
            <a:pPr/>
            <a:r>
              <a:t>Janek Jabłonka</a:t>
            </a:r>
          </a:p>
        </p:txBody>
      </p:sp>
      <p:sp>
        <p:nvSpPr>
          <p:cNvPr id="94" name="„Wpisz tu cytat.”"/>
          <p:cNvSpPr txBox="1"/>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pPr/>
            <a:r>
              <a:t>„Wpisz tu cytat.” </a:t>
            </a:r>
          </a:p>
        </p:txBody>
      </p:sp>
      <p:sp>
        <p:nvSpPr>
          <p:cNvPr id="95"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Zdjęcie">
    <p:spTree>
      <p:nvGrpSpPr>
        <p:cNvPr id="1" name=""/>
        <p:cNvGrpSpPr/>
        <p:nvPr/>
      </p:nvGrpSpPr>
      <p:grpSpPr>
        <a:xfrm>
          <a:off x="0" y="0"/>
          <a:ext cx="0" cy="0"/>
          <a:chOff x="0" y="0"/>
          <a:chExt cx="0" cy="0"/>
        </a:xfrm>
      </p:grpSpPr>
      <p:sp>
        <p:nvSpPr>
          <p:cNvPr id="102" name="Plaża i morze widziane z wydmy trawiastej"/>
          <p:cNvSpPr/>
          <p:nvPr>
            <p:ph type="pic" idx="21"/>
          </p:nvPr>
        </p:nvSpPr>
        <p:spPr>
          <a:xfrm>
            <a:off x="-50800" y="-1270000"/>
            <a:ext cx="24485600" cy="16323734"/>
          </a:xfrm>
          <a:prstGeom prst="rect">
            <a:avLst/>
          </a:prstGeom>
        </p:spPr>
        <p:txBody>
          <a:bodyPr lIns="91439" tIns="45719" rIns="91439" bIns="45719" anchor="t">
            <a:noAutofit/>
          </a:bodyPr>
          <a:lstStyle/>
          <a:p>
            <a:pPr/>
          </a:p>
        </p:txBody>
      </p:sp>
      <p:sp>
        <p:nvSpPr>
          <p:cNvPr id="103"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sty">
    <p:spTree>
      <p:nvGrpSpPr>
        <p:cNvPr id="1" name=""/>
        <p:cNvGrpSpPr/>
        <p:nvPr/>
      </p:nvGrpSpPr>
      <p:grpSpPr>
        <a:xfrm>
          <a:off x="0" y="0"/>
          <a:ext cx="0" cy="0"/>
          <a:chOff x="0" y="0"/>
          <a:chExt cx="0" cy="0"/>
        </a:xfrm>
      </p:grpSpPr>
      <p:sp>
        <p:nvSpPr>
          <p:cNvPr id="110"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Zdjęcie (poziomo)">
    <p:spTree>
      <p:nvGrpSpPr>
        <p:cNvPr id="1" name=""/>
        <p:cNvGrpSpPr/>
        <p:nvPr/>
      </p:nvGrpSpPr>
      <p:grpSpPr>
        <a:xfrm>
          <a:off x="0" y="0"/>
          <a:ext cx="0" cy="0"/>
          <a:chOff x="0" y="0"/>
          <a:chExt cx="0" cy="0"/>
        </a:xfrm>
      </p:grpSpPr>
      <p:sp>
        <p:nvSpPr>
          <p:cNvPr id="20" name="Plaża i morze widziane z wydmy trawiastej"/>
          <p:cNvSpPr/>
          <p:nvPr>
            <p:ph type="pic" idx="21"/>
          </p:nvPr>
        </p:nvSpPr>
        <p:spPr>
          <a:xfrm>
            <a:off x="3125968" y="-393700"/>
            <a:ext cx="18135601" cy="12090400"/>
          </a:xfrm>
          <a:prstGeom prst="rect">
            <a:avLst/>
          </a:prstGeom>
        </p:spPr>
        <p:txBody>
          <a:bodyPr lIns="91439" tIns="45719" rIns="91439" bIns="45719" anchor="t">
            <a:noAutofit/>
          </a:bodyPr>
          <a:lstStyle/>
          <a:p>
            <a:pPr/>
          </a:p>
        </p:txBody>
      </p:sp>
      <p:sp>
        <p:nvSpPr>
          <p:cNvPr id="21" name="Tekst tytułowy"/>
          <p:cNvSpPr txBox="1"/>
          <p:nvPr>
            <p:ph type="title"/>
          </p:nvPr>
        </p:nvSpPr>
        <p:spPr>
          <a:xfrm>
            <a:off x="635000" y="9512300"/>
            <a:ext cx="23114000" cy="2006600"/>
          </a:xfrm>
          <a:prstGeom prst="rect">
            <a:avLst/>
          </a:prstGeom>
        </p:spPr>
        <p:txBody>
          <a:bodyPr anchor="b"/>
          <a:lstStyle/>
          <a:p>
            <a:pPr/>
            <a:r>
              <a:t>Tekst tytułowy</a:t>
            </a:r>
          </a:p>
        </p:txBody>
      </p:sp>
      <p:sp>
        <p:nvSpPr>
          <p:cNvPr id="22" name="Treść - poziom 1…"/>
          <p:cNvSpPr txBox="1"/>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Treść - poziom 1</a:t>
            </a:r>
          </a:p>
          <a:p>
            <a:pPr lvl="1"/>
            <a:r>
              <a:t>Treść - poziom 2</a:t>
            </a:r>
          </a:p>
          <a:p>
            <a:pPr lvl="2"/>
            <a:r>
              <a:t>Treść - poziom 3</a:t>
            </a:r>
          </a:p>
          <a:p>
            <a:pPr lvl="3"/>
            <a:r>
              <a:t>Treść - poziom 4</a:t>
            </a:r>
          </a:p>
          <a:p>
            <a:pPr lvl="4"/>
            <a:r>
              <a:t>Treść - poziom 5</a:t>
            </a:r>
          </a:p>
        </p:txBody>
      </p:sp>
      <p:sp>
        <p:nvSpPr>
          <p:cNvPr id="23"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ytuł — na środku">
    <p:spTree>
      <p:nvGrpSpPr>
        <p:cNvPr id="1" name=""/>
        <p:cNvGrpSpPr/>
        <p:nvPr/>
      </p:nvGrpSpPr>
      <p:grpSpPr>
        <a:xfrm>
          <a:off x="0" y="0"/>
          <a:ext cx="0" cy="0"/>
          <a:chOff x="0" y="0"/>
          <a:chExt cx="0" cy="0"/>
        </a:xfrm>
      </p:grpSpPr>
      <p:sp>
        <p:nvSpPr>
          <p:cNvPr id="30" name="Tekst tytułowy"/>
          <p:cNvSpPr txBox="1"/>
          <p:nvPr>
            <p:ph type="title"/>
          </p:nvPr>
        </p:nvSpPr>
        <p:spPr>
          <a:xfrm>
            <a:off x="1778000" y="4533900"/>
            <a:ext cx="20828000" cy="4648200"/>
          </a:xfrm>
          <a:prstGeom prst="rect">
            <a:avLst/>
          </a:prstGeom>
        </p:spPr>
        <p:txBody>
          <a:bodyPr/>
          <a:lstStyle/>
          <a:p>
            <a:pPr/>
            <a:r>
              <a:t>Tekst tytułowy</a:t>
            </a:r>
          </a:p>
        </p:txBody>
      </p:sp>
      <p:sp>
        <p:nvSpPr>
          <p:cNvPr id="31"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Zdjęcie (pionowo)">
    <p:spTree>
      <p:nvGrpSpPr>
        <p:cNvPr id="1" name=""/>
        <p:cNvGrpSpPr/>
        <p:nvPr/>
      </p:nvGrpSpPr>
      <p:grpSpPr>
        <a:xfrm>
          <a:off x="0" y="0"/>
          <a:ext cx="0" cy="0"/>
          <a:chOff x="0" y="0"/>
          <a:chExt cx="0" cy="0"/>
        </a:xfrm>
      </p:grpSpPr>
      <p:sp>
        <p:nvSpPr>
          <p:cNvPr id="38" name="Czapla przelatująca nisko nad plażą z widocznym na pierwszym planie niskim płotem"/>
          <p:cNvSpPr/>
          <p:nvPr>
            <p:ph type="pic" sz="half" idx="21"/>
          </p:nvPr>
        </p:nvSpPr>
        <p:spPr>
          <a:xfrm>
            <a:off x="12827000" y="952500"/>
            <a:ext cx="11468100" cy="11468100"/>
          </a:xfrm>
          <a:prstGeom prst="rect">
            <a:avLst/>
          </a:prstGeom>
        </p:spPr>
        <p:txBody>
          <a:bodyPr lIns="91439" tIns="45719" rIns="91439" bIns="45719" anchor="t">
            <a:noAutofit/>
          </a:bodyPr>
          <a:lstStyle/>
          <a:p>
            <a:pPr/>
          </a:p>
        </p:txBody>
      </p:sp>
      <p:sp>
        <p:nvSpPr>
          <p:cNvPr id="39" name="Tekst tytułowy"/>
          <p:cNvSpPr txBox="1"/>
          <p:nvPr>
            <p:ph type="title"/>
          </p:nvPr>
        </p:nvSpPr>
        <p:spPr>
          <a:xfrm>
            <a:off x="1651000" y="952500"/>
            <a:ext cx="10223500" cy="5549900"/>
          </a:xfrm>
          <a:prstGeom prst="rect">
            <a:avLst/>
          </a:prstGeom>
        </p:spPr>
        <p:txBody>
          <a:bodyPr anchor="b"/>
          <a:lstStyle>
            <a:lvl1pPr>
              <a:defRPr sz="8400"/>
            </a:lvl1pPr>
          </a:lstStyle>
          <a:p>
            <a:pPr/>
            <a:r>
              <a:t>Tekst tytułowy</a:t>
            </a:r>
          </a:p>
        </p:txBody>
      </p:sp>
      <p:sp>
        <p:nvSpPr>
          <p:cNvPr id="40" name="Treść - poziom 1…"/>
          <p:cNvSpPr txBox="1"/>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Treść - poziom 1</a:t>
            </a:r>
          </a:p>
          <a:p>
            <a:pPr lvl="1"/>
            <a:r>
              <a:t>Treść - poziom 2</a:t>
            </a:r>
          </a:p>
          <a:p>
            <a:pPr lvl="2"/>
            <a:r>
              <a:t>Treść - poziom 3</a:t>
            </a:r>
          </a:p>
          <a:p>
            <a:pPr lvl="3"/>
            <a:r>
              <a:t>Treść - poziom 4</a:t>
            </a:r>
          </a:p>
          <a:p>
            <a:pPr lvl="4"/>
            <a:r>
              <a:t>Treść - poziom 5</a:t>
            </a:r>
          </a:p>
        </p:txBody>
      </p:sp>
      <p:sp>
        <p:nvSpPr>
          <p:cNvPr id="41"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ytuł (na górze)">
    <p:spTree>
      <p:nvGrpSpPr>
        <p:cNvPr id="1" name=""/>
        <p:cNvGrpSpPr/>
        <p:nvPr/>
      </p:nvGrpSpPr>
      <p:grpSpPr>
        <a:xfrm>
          <a:off x="0" y="0"/>
          <a:ext cx="0" cy="0"/>
          <a:chOff x="0" y="0"/>
          <a:chExt cx="0" cy="0"/>
        </a:xfrm>
      </p:grpSpPr>
      <p:sp>
        <p:nvSpPr>
          <p:cNvPr id="48" name="Tekst tytułowy"/>
          <p:cNvSpPr txBox="1"/>
          <p:nvPr>
            <p:ph type="title"/>
          </p:nvPr>
        </p:nvSpPr>
        <p:spPr>
          <a:prstGeom prst="rect">
            <a:avLst/>
          </a:prstGeom>
        </p:spPr>
        <p:txBody>
          <a:bodyPr/>
          <a:lstStyle/>
          <a:p>
            <a:pPr/>
            <a:r>
              <a:t>Tekst tytułowy</a:t>
            </a:r>
          </a:p>
        </p:txBody>
      </p:sp>
      <p:sp>
        <p:nvSpPr>
          <p:cNvPr id="49"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ytuł i punktory">
    <p:spTree>
      <p:nvGrpSpPr>
        <p:cNvPr id="1" name=""/>
        <p:cNvGrpSpPr/>
        <p:nvPr/>
      </p:nvGrpSpPr>
      <p:grpSpPr>
        <a:xfrm>
          <a:off x="0" y="0"/>
          <a:ext cx="0" cy="0"/>
          <a:chOff x="0" y="0"/>
          <a:chExt cx="0" cy="0"/>
        </a:xfrm>
      </p:grpSpPr>
      <p:sp>
        <p:nvSpPr>
          <p:cNvPr id="56" name="Tekst tytułowy"/>
          <p:cNvSpPr txBox="1"/>
          <p:nvPr>
            <p:ph type="title"/>
          </p:nvPr>
        </p:nvSpPr>
        <p:spPr>
          <a:prstGeom prst="rect">
            <a:avLst/>
          </a:prstGeom>
        </p:spPr>
        <p:txBody>
          <a:bodyPr/>
          <a:lstStyle/>
          <a:p>
            <a:pPr/>
            <a:r>
              <a:t>Tekst tytułowy</a:t>
            </a:r>
          </a:p>
        </p:txBody>
      </p:sp>
      <p:sp>
        <p:nvSpPr>
          <p:cNvPr id="57" name="Treść - poziom 1…"/>
          <p:cNvSpPr txBox="1"/>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pPr/>
            <a:r>
              <a:t>Treść - poziom 1</a:t>
            </a:r>
          </a:p>
          <a:p>
            <a:pPr lvl="1"/>
            <a:r>
              <a:t>Treść - poziom 2</a:t>
            </a:r>
          </a:p>
          <a:p>
            <a:pPr lvl="2"/>
            <a:r>
              <a:t>Treść - poziom 3</a:t>
            </a:r>
          </a:p>
          <a:p>
            <a:pPr lvl="3"/>
            <a:r>
              <a:t>Treść - poziom 4</a:t>
            </a:r>
          </a:p>
          <a:p>
            <a:pPr lvl="4"/>
            <a:r>
              <a:t>Treść - poziom 5</a:t>
            </a:r>
          </a:p>
        </p:txBody>
      </p:sp>
      <p:sp>
        <p:nvSpPr>
          <p:cNvPr id="58"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ytuł i punktory ze zdjęciem">
    <p:spTree>
      <p:nvGrpSpPr>
        <p:cNvPr id="1" name=""/>
        <p:cNvGrpSpPr/>
        <p:nvPr/>
      </p:nvGrpSpPr>
      <p:grpSpPr>
        <a:xfrm>
          <a:off x="0" y="0"/>
          <a:ext cx="0" cy="0"/>
          <a:chOff x="0" y="0"/>
          <a:chExt cx="0" cy="0"/>
        </a:xfrm>
      </p:grpSpPr>
      <p:sp>
        <p:nvSpPr>
          <p:cNvPr id="65" name="Piaszczysta ścieżka między dwoma wzniesieniami prowadząca do oceanu"/>
          <p:cNvSpPr/>
          <p:nvPr>
            <p:ph type="pic" sz="half" idx="21"/>
          </p:nvPr>
        </p:nvSpPr>
        <p:spPr>
          <a:xfrm>
            <a:off x="10960100" y="3149600"/>
            <a:ext cx="13944600" cy="9296400"/>
          </a:xfrm>
          <a:prstGeom prst="rect">
            <a:avLst/>
          </a:prstGeom>
        </p:spPr>
        <p:txBody>
          <a:bodyPr lIns="91439" tIns="45719" rIns="91439" bIns="45719" anchor="t">
            <a:noAutofit/>
          </a:bodyPr>
          <a:lstStyle/>
          <a:p>
            <a:pPr/>
          </a:p>
        </p:txBody>
      </p:sp>
      <p:sp>
        <p:nvSpPr>
          <p:cNvPr id="66" name="Tekst tytułowy"/>
          <p:cNvSpPr txBox="1"/>
          <p:nvPr>
            <p:ph type="title"/>
          </p:nvPr>
        </p:nvSpPr>
        <p:spPr>
          <a:prstGeom prst="rect">
            <a:avLst/>
          </a:prstGeom>
        </p:spPr>
        <p:txBody>
          <a:bodyPr/>
          <a:lstStyle/>
          <a:p>
            <a:pPr/>
            <a:r>
              <a:t>Tekst tytułowy</a:t>
            </a:r>
          </a:p>
        </p:txBody>
      </p:sp>
      <p:sp>
        <p:nvSpPr>
          <p:cNvPr id="67" name="Treść - poziom 1…"/>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Treść - poziom 1</a:t>
            </a:r>
          </a:p>
          <a:p>
            <a:pPr lvl="1"/>
            <a:r>
              <a:t>Treść - poziom 2</a:t>
            </a:r>
          </a:p>
          <a:p>
            <a:pPr lvl="2"/>
            <a:r>
              <a:t>Treść - poziom 3</a:t>
            </a:r>
          </a:p>
          <a:p>
            <a:pPr lvl="3"/>
            <a:r>
              <a:t>Treść - poziom 4</a:t>
            </a:r>
          </a:p>
          <a:p>
            <a:pPr lvl="4"/>
            <a:r>
              <a:t>Treść - poziom 5</a:t>
            </a:r>
          </a:p>
        </p:txBody>
      </p:sp>
      <p:sp>
        <p:nvSpPr>
          <p:cNvPr id="68"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nktory">
    <p:spTree>
      <p:nvGrpSpPr>
        <p:cNvPr id="1" name=""/>
        <p:cNvGrpSpPr/>
        <p:nvPr/>
      </p:nvGrpSpPr>
      <p:grpSpPr>
        <a:xfrm>
          <a:off x="0" y="0"/>
          <a:ext cx="0" cy="0"/>
          <a:chOff x="0" y="0"/>
          <a:chExt cx="0" cy="0"/>
        </a:xfrm>
      </p:grpSpPr>
      <p:sp>
        <p:nvSpPr>
          <p:cNvPr id="75" name="Treść - poziom 1…"/>
          <p:cNvSpPr txBox="1"/>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pPr/>
            <a:r>
              <a:t>Treść - poziom 1</a:t>
            </a:r>
          </a:p>
          <a:p>
            <a:pPr lvl="1"/>
            <a:r>
              <a:t>Treść - poziom 2</a:t>
            </a:r>
          </a:p>
          <a:p>
            <a:pPr lvl="2"/>
            <a:r>
              <a:t>Treść - poziom 3</a:t>
            </a:r>
          </a:p>
          <a:p>
            <a:pPr lvl="3"/>
            <a:r>
              <a:t>Treść - poziom 4</a:t>
            </a:r>
          </a:p>
          <a:p>
            <a:pPr lvl="4"/>
            <a:r>
              <a:t>Treść - poziom 5</a:t>
            </a:r>
          </a:p>
        </p:txBody>
      </p:sp>
      <p:sp>
        <p:nvSpPr>
          <p:cNvPr id="76"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Zdjęcie (3 sztuki)">
    <p:spTree>
      <p:nvGrpSpPr>
        <p:cNvPr id="1" name=""/>
        <p:cNvGrpSpPr/>
        <p:nvPr/>
      </p:nvGrpSpPr>
      <p:grpSpPr>
        <a:xfrm>
          <a:off x="0" y="0"/>
          <a:ext cx="0" cy="0"/>
          <a:chOff x="0" y="0"/>
          <a:chExt cx="0" cy="0"/>
        </a:xfrm>
      </p:grpSpPr>
      <p:sp>
        <p:nvSpPr>
          <p:cNvPr id="83" name="Piaszczysta ścieżka między dwoma wzniesieniami prowadząca do oceanu"/>
          <p:cNvSpPr/>
          <p:nvPr>
            <p:ph type="pic" sz="quarter" idx="21"/>
          </p:nvPr>
        </p:nvSpPr>
        <p:spPr>
          <a:xfrm>
            <a:off x="15300325" y="7048500"/>
            <a:ext cx="8324850" cy="5549900"/>
          </a:xfrm>
          <a:prstGeom prst="rect">
            <a:avLst/>
          </a:prstGeom>
        </p:spPr>
        <p:txBody>
          <a:bodyPr lIns="91439" tIns="45719" rIns="91439" bIns="45719" anchor="t">
            <a:noAutofit/>
          </a:bodyPr>
          <a:lstStyle/>
          <a:p>
            <a:pPr/>
          </a:p>
        </p:txBody>
      </p:sp>
      <p:sp>
        <p:nvSpPr>
          <p:cNvPr id="84" name="Czapla przelatująca nisko nad plażą z widocznym na pierwszym planie niskim płotem"/>
          <p:cNvSpPr/>
          <p:nvPr>
            <p:ph type="pic" sz="quarter" idx="22"/>
          </p:nvPr>
        </p:nvSpPr>
        <p:spPr>
          <a:xfrm>
            <a:off x="15760700" y="863600"/>
            <a:ext cx="7404100" cy="7404100"/>
          </a:xfrm>
          <a:prstGeom prst="rect">
            <a:avLst/>
          </a:prstGeom>
        </p:spPr>
        <p:txBody>
          <a:bodyPr lIns="91439" tIns="45719" rIns="91439" bIns="45719" anchor="t">
            <a:noAutofit/>
          </a:bodyPr>
          <a:lstStyle/>
          <a:p>
            <a:pPr/>
          </a:p>
        </p:txBody>
      </p:sp>
      <p:sp>
        <p:nvSpPr>
          <p:cNvPr id="85" name="Plaża i morze widziane z wydmy trawiastej"/>
          <p:cNvSpPr/>
          <p:nvPr>
            <p:ph type="pic" idx="23"/>
          </p:nvPr>
        </p:nvSpPr>
        <p:spPr>
          <a:xfrm>
            <a:off x="-990600" y="1130300"/>
            <a:ext cx="17202150" cy="11468100"/>
          </a:xfrm>
          <a:prstGeom prst="rect">
            <a:avLst/>
          </a:prstGeom>
        </p:spPr>
        <p:txBody>
          <a:bodyPr lIns="91439" tIns="45719" rIns="91439" bIns="45719" anchor="t">
            <a:noAutofit/>
          </a:bodyPr>
          <a:lstStyle/>
          <a:p>
            <a:pPr/>
          </a:p>
        </p:txBody>
      </p:sp>
      <p:sp>
        <p:nvSpPr>
          <p:cNvPr id="86"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ekst tytułowy"/>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Tekst tytułowy</a:t>
            </a:r>
          </a:p>
        </p:txBody>
      </p:sp>
      <p:sp>
        <p:nvSpPr>
          <p:cNvPr id="3" name="Treść - poziom 1…"/>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Treść - poziom 1</a:t>
            </a:r>
          </a:p>
          <a:p>
            <a:pPr lvl="1"/>
            <a:r>
              <a:t>Treść - poziom 2</a:t>
            </a:r>
          </a:p>
          <a:p>
            <a:pPr lvl="2"/>
            <a:r>
              <a:t>Treść - poziom 3</a:t>
            </a:r>
          </a:p>
          <a:p>
            <a:pPr lvl="3"/>
            <a:r>
              <a:t>Treść - poziom 4</a:t>
            </a:r>
          </a:p>
          <a:p>
            <a:pPr lvl="4"/>
            <a:r>
              <a:t>Treść - poziom 5</a:t>
            </a:r>
          </a:p>
        </p:txBody>
      </p:sp>
      <p:sp>
        <p:nvSpPr>
          <p:cNvPr id="4" name="Numer slajdu"/>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b="0" sz="24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audio" Target="../media/media1.mp3"/><Relationship Id="rId6" Type="http://schemas.microsoft.com/office/2007/relationships/media" Target="../media/media1.mp3"/><Relationship Id="rId7" Type="http://schemas.openxmlformats.org/officeDocument/2006/relationships/image" Target="../media/image3.png"/><Relationship Id="rId8" Type="http://schemas.openxmlformats.org/officeDocument/2006/relationships/audio" Target="../media/media2.mp3"/><Relationship Id="rId9" Type="http://schemas.microsoft.com/office/2007/relationships/media" Target="../media/media2.mp3"/><Relationship Id="rId10" Type="http://schemas.openxmlformats.org/officeDocument/2006/relationships/audio" Target="../media/media3.mp3"/><Relationship Id="rId11" Type="http://schemas.microsoft.com/office/2007/relationships/media" Target="../media/media3.mp3"/><Relationship Id="rId12" Type="http://schemas.openxmlformats.org/officeDocument/2006/relationships/audio" Target="../media/media4.mp3"/><Relationship Id="rId13" Type="http://schemas.microsoft.com/office/2007/relationships/media" Target="../media/media4.mp3"/><Relationship Id="rId14" Type="http://schemas.openxmlformats.org/officeDocument/2006/relationships/audio" Target="../media/media5.mp3"/><Relationship Id="rId15" Type="http://schemas.microsoft.com/office/2007/relationships/media" Target="../media/media5.mp3"/><Relationship Id="rId16" Type="http://schemas.openxmlformats.org/officeDocument/2006/relationships/audio" Target="../media/media6.mp3"/><Relationship Id="rId17" Type="http://schemas.microsoft.com/office/2007/relationships/media" Target="../media/media6.mp3"/></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5.png"/><Relationship Id="rId6" Type="http://schemas.openxmlformats.org/officeDocument/2006/relationships/image" Target="../media/image4.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9" name="Lease-Negotiation-2.jpg" descr="Lease-Negotiation-2.jpg"/>
          <p:cNvPicPr>
            <a:picLocks noChangeAspect="1"/>
          </p:cNvPicPr>
          <p:nvPr/>
        </p:nvPicPr>
        <p:blipFill>
          <a:blip r:embed="rId2">
            <a:extLst/>
          </a:blip>
          <a:srcRect l="8868" t="0" r="13389" b="0"/>
          <a:stretch>
            <a:fillRect/>
          </a:stretch>
        </p:blipFill>
        <p:spPr>
          <a:xfrm>
            <a:off x="-278638" y="-9715"/>
            <a:ext cx="25125203" cy="13735430"/>
          </a:xfrm>
          <a:prstGeom prst="rect">
            <a:avLst/>
          </a:prstGeom>
          <a:ln w="12700">
            <a:miter lim="400000"/>
          </a:ln>
        </p:spPr>
      </p:pic>
      <p:sp>
        <p:nvSpPr>
          <p:cNvPr id="120" name="Techniki i praktyki negocjacyjne"/>
          <p:cNvSpPr txBox="1"/>
          <p:nvPr/>
        </p:nvSpPr>
        <p:spPr>
          <a:xfrm>
            <a:off x="1415285" y="9245266"/>
            <a:ext cx="20209613" cy="15887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2438338">
              <a:defRPr b="0" sz="9800">
                <a:solidFill>
                  <a:srgbClr val="252C50"/>
                </a:solidFill>
                <a:latin typeface="Phosphate Inline"/>
                <a:ea typeface="Phosphate Inline"/>
                <a:cs typeface="Phosphate Inline"/>
                <a:sym typeface="Phosphate Inline"/>
              </a:defRPr>
            </a:lvl1pPr>
          </a:lstStyle>
          <a:p>
            <a:pPr/>
            <a:r>
              <a:t>Techniki i praktyki negocjacyjne</a:t>
            </a:r>
          </a:p>
        </p:txBody>
      </p:sp>
      <p:sp>
        <p:nvSpPr>
          <p:cNvPr id="121"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122"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123" name="Użytkownik (właściciel licencji) ma prawo powielania dowolnych części lub całego  Produktu jedynie w celu osobistego przekazania kopii Produktu uczestnikom zajęć edukacyjnych, które osobiście prowadzi. Dotyczy to także zajęć prowadzonych online"/>
          <p:cNvSpPr txBox="1"/>
          <p:nvPr/>
        </p:nvSpPr>
        <p:spPr>
          <a:xfrm>
            <a:off x="813002" y="11507217"/>
            <a:ext cx="19229832" cy="267085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defRPr sz="2400">
                <a:solidFill>
                  <a:srgbClr val="FF2600"/>
                </a:solidFill>
              </a:defRPr>
            </a:pPr>
            <a:r>
              <a:t>Użytkownik (właściciel licencji) ma prawo powielania dowolnych części lub całego </a:t>
            </a:r>
            <a:br/>
            <a:r>
              <a:t>Produktu jedynie w celu osobistego przekazania kopii Produktu uczestnikom zajęć edukacyjnych, które osobiście prowadzi. Dotyczy to także zajęć prowadzonych online i przekazywania tejże publikacji w formie elektronicznego pliku PDF.                     Niemniej właściciel licencji powinien poinformować uczestników, iż mogą wykorzystywać publikację wyłącznie do własnych celów edukacyjnych (nie mogą jej kopiować, upubliczniać, przekazywać lub odsprzedawać dalej, osobom trzecim). </a:t>
            </a:r>
            <a:br/>
          </a:p>
        </p:txBody>
      </p:sp>
      <p:pic>
        <p:nvPicPr>
          <p:cNvPr id="124" name="Zrzut ekranu 2020-10-30 o 08.21.41.png" descr="Zrzut ekranu 2020-10-30 o 08.21.41.png"/>
          <p:cNvPicPr>
            <a:picLocks noChangeAspect="1"/>
          </p:cNvPicPr>
          <p:nvPr/>
        </p:nvPicPr>
        <p:blipFill>
          <a:blip r:embed="rId4">
            <a:extLst/>
          </a:blip>
          <a:stretch>
            <a:fillRect/>
          </a:stretch>
        </p:blipFill>
        <p:spPr>
          <a:xfrm>
            <a:off x="21231156" y="370628"/>
            <a:ext cx="2656860" cy="3834643"/>
          </a:xfrm>
          <a:prstGeom prst="rect">
            <a:avLst/>
          </a:prstGeom>
          <a:ln w="12700">
            <a:miter lim="400000"/>
          </a:ln>
        </p:spPr>
      </p:pic>
      <p:sp>
        <p:nvSpPr>
          <p:cNvPr id="125" name="CZ. III - Techniki W TRAKCIE negocjacji"/>
          <p:cNvSpPr txBox="1"/>
          <p:nvPr/>
        </p:nvSpPr>
        <p:spPr>
          <a:xfrm>
            <a:off x="5587693" y="10636443"/>
            <a:ext cx="11864798" cy="9067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2438338">
              <a:defRPr b="0" sz="5200">
                <a:solidFill>
                  <a:srgbClr val="944336"/>
                </a:solidFill>
                <a:latin typeface="Phosphate Inline"/>
                <a:ea typeface="Phosphate Inline"/>
                <a:cs typeface="Phosphate Inline"/>
                <a:sym typeface="Phosphate Inline"/>
              </a:defRPr>
            </a:lvl1pPr>
          </a:lstStyle>
          <a:p>
            <a:pPr/>
            <a:r>
              <a:t>CZ. III - Techniki W TRAKCIE negocjacji</a:t>
            </a:r>
          </a:p>
        </p:txBody>
      </p:sp>
      <p:sp>
        <p:nvSpPr>
          <p:cNvPr id="126" name="Koło"/>
          <p:cNvSpPr/>
          <p:nvPr/>
        </p:nvSpPr>
        <p:spPr>
          <a:xfrm>
            <a:off x="21924585" y="1347706"/>
            <a:ext cx="1270001" cy="1270001"/>
          </a:xfrm>
          <a:prstGeom prst="ellipse">
            <a:avLst/>
          </a:prstGeom>
          <a:solidFill>
            <a:schemeClr val="accent1"/>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27" name="3"/>
          <p:cNvSpPr txBox="1"/>
          <p:nvPr/>
        </p:nvSpPr>
        <p:spPr>
          <a:xfrm>
            <a:off x="22294130" y="1479224"/>
            <a:ext cx="530912" cy="10069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900"/>
            </a:lvl1pPr>
          </a:lstStyle>
          <a:p>
            <a:pPr/>
            <a:r>
              <a:t>3</a:t>
            </a:r>
          </a:p>
        </p:txBody>
      </p:sp>
      <p:pic>
        <p:nvPicPr>
          <p:cNvPr id="128" name="-Opracowanie-Profesor-WSEWS-Ma1658778858.mp3" descr="-Opracowanie-Profesor-WSEWS-Ma1658778858.mp3"/>
          <p:cNvPicPr>
            <a:picLocks noChangeAspect="0"/>
          </p:cNvPicPr>
          <p:nvPr>
            <a:audioFile r:link="rId5"/>
            <p:extLst>
              <p:ext uri="{DAA4B4D4-6D71-4841-9C94-3DE7FCFB9230}">
                <p14:media xmlns:p14="http://schemas.microsoft.com/office/powerpoint/2010/main" r:embed="rId6"/>
              </p:ext>
            </p:extLst>
          </p:nvPr>
        </p:nvPicPr>
        <p:blipFill>
          <a:blip r:embed="rId7">
            <a:extLst/>
          </a:blip>
          <a:stretch>
            <a:fillRect/>
          </a:stretch>
        </p:blipFill>
        <p:spPr>
          <a:xfrm>
            <a:off x="1334803" y="-3797635"/>
            <a:ext cx="571501" cy="571501"/>
          </a:xfrm>
          <a:prstGeom prst="rect">
            <a:avLst/>
          </a:prstGeom>
          <a:ln w="12700">
            <a:miter lim="400000"/>
          </a:ln>
        </p:spPr>
      </p:pic>
      <p:pic>
        <p:nvPicPr>
          <p:cNvPr id="129" name="-Techniki-i-praktyki-negocjacy1658779010.mp3" descr="-Techniki-i-praktyki-negocjacy1658779010.mp3"/>
          <p:cNvPicPr>
            <a:picLocks noChangeAspect="0"/>
          </p:cNvPicPr>
          <p:nvPr>
            <a:audioFile r:link="rId8"/>
            <p:extLst>
              <p:ext uri="{DAA4B4D4-6D71-4841-9C94-3DE7FCFB9230}">
                <p14:media xmlns:p14="http://schemas.microsoft.com/office/powerpoint/2010/main" r:embed="rId9"/>
              </p:ext>
            </p:extLst>
          </p:nvPr>
        </p:nvPicPr>
        <p:blipFill>
          <a:blip r:embed="rId7">
            <a:extLst/>
          </a:blip>
          <a:stretch>
            <a:fillRect/>
          </a:stretch>
        </p:blipFill>
        <p:spPr>
          <a:xfrm>
            <a:off x="-2295708" y="-3729703"/>
            <a:ext cx="571501" cy="571501"/>
          </a:xfrm>
          <a:prstGeom prst="rect">
            <a:avLst/>
          </a:prstGeom>
          <a:ln w="12700">
            <a:miter lim="400000"/>
          </a:ln>
        </p:spPr>
      </p:pic>
      <p:pic>
        <p:nvPicPr>
          <p:cNvPr id="130" name="Audiobuk ten jest fragmentem.mp3" descr="Audiobuk ten jest fragmentem.mp3"/>
          <p:cNvPicPr>
            <a:picLocks noChangeAspect="0"/>
          </p:cNvPicPr>
          <p:nvPr>
            <a:audioFile r:link="rId10"/>
            <p:extLst>
              <p:ext uri="{DAA4B4D4-6D71-4841-9C94-3DE7FCFB9230}">
                <p14:media xmlns:p14="http://schemas.microsoft.com/office/powerpoint/2010/main" r:embed="rId11"/>
              </p:ext>
            </p:extLst>
          </p:nvPr>
        </p:nvPicPr>
        <p:blipFill>
          <a:blip r:embed="rId7">
            <a:extLst/>
          </a:blip>
          <a:stretch>
            <a:fillRect/>
          </a:stretch>
        </p:blipFill>
        <p:spPr>
          <a:xfrm>
            <a:off x="5202036" y="-3744599"/>
            <a:ext cx="571501" cy="571501"/>
          </a:xfrm>
          <a:prstGeom prst="rect">
            <a:avLst/>
          </a:prstGeom>
          <a:ln w="12700">
            <a:miter lim="400000"/>
          </a:ln>
        </p:spPr>
      </p:pic>
      <p:pic>
        <p:nvPicPr>
          <p:cNvPr id="131" name="Wszelkie-prawa-zastrzeżone-ża1660285617.mp3" descr="Wszelkie-prawa-zastrzeżone-ża1660285617.mp3"/>
          <p:cNvPicPr>
            <a:picLocks noChangeAspect="0"/>
          </p:cNvPicPr>
          <p:nvPr>
            <a:audioFile r:link="rId12"/>
            <p:extLst>
              <p:ext uri="{DAA4B4D4-6D71-4841-9C94-3DE7FCFB9230}">
                <p14:media xmlns:p14="http://schemas.microsoft.com/office/powerpoint/2010/main" r:embed="rId13"/>
              </p:ext>
            </p:extLst>
          </p:nvPr>
        </p:nvPicPr>
        <p:blipFill>
          <a:blip r:embed="rId7">
            <a:extLst/>
          </a:blip>
          <a:stretch>
            <a:fillRect/>
          </a:stretch>
        </p:blipFill>
        <p:spPr>
          <a:xfrm>
            <a:off x="6942911" y="-3744599"/>
            <a:ext cx="571501" cy="571501"/>
          </a:xfrm>
          <a:prstGeom prst="rect">
            <a:avLst/>
          </a:prstGeom>
          <a:ln w="12700">
            <a:miter lim="400000"/>
          </a:ln>
        </p:spPr>
      </p:pic>
      <p:pic>
        <p:nvPicPr>
          <p:cNvPr id="132" name="All-rights-reserved-no-1660003569.mp3" descr="All-rights-reserved-no-1660003569.mp3"/>
          <p:cNvPicPr>
            <a:picLocks noChangeAspect="0"/>
          </p:cNvPicPr>
          <p:nvPr>
            <a:audioFile r:link="rId14"/>
            <p:extLst>
              <p:ext uri="{DAA4B4D4-6D71-4841-9C94-3DE7FCFB9230}">
                <p14:media xmlns:p14="http://schemas.microsoft.com/office/powerpoint/2010/main" r:embed="rId15"/>
              </p:ext>
            </p:extLst>
          </p:nvPr>
        </p:nvPicPr>
        <p:blipFill>
          <a:blip r:embed="rId7">
            <a:extLst/>
          </a:blip>
          <a:stretch>
            <a:fillRect/>
          </a:stretch>
        </p:blipFill>
        <p:spPr>
          <a:xfrm>
            <a:off x="9032033" y="-3585492"/>
            <a:ext cx="571501" cy="571501"/>
          </a:xfrm>
          <a:prstGeom prst="rect">
            <a:avLst/>
          </a:prstGeom>
          <a:ln w="12700">
            <a:miter lim="400000"/>
          </a:ln>
        </p:spPr>
      </p:pic>
      <p:sp>
        <p:nvSpPr>
          <p:cNvPr id="133" name="WYŻSZA SZKOŁA EDUKACJA W SPORCIE"/>
          <p:cNvSpPr txBox="1"/>
          <p:nvPr/>
        </p:nvSpPr>
        <p:spPr>
          <a:xfrm>
            <a:off x="1081540" y="450786"/>
            <a:ext cx="5308165" cy="4802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algn="l" defTabSz="457200">
              <a:defRPr b="0" sz="2200">
                <a:solidFill>
                  <a:srgbClr val="FFFFFF"/>
                </a:solidFill>
                <a:latin typeface="Phosphate Inline"/>
                <a:ea typeface="Phosphate Inline"/>
                <a:cs typeface="Phosphate Inline"/>
                <a:sym typeface="Phosphate Inline"/>
              </a:defRPr>
            </a:lvl1pPr>
          </a:lstStyle>
          <a:p>
            <a:pPr/>
            <a:r>
              <a:t>WYŻSZA SZKOŁA EDUKACJA W SPORCIE</a:t>
            </a:r>
          </a:p>
        </p:txBody>
      </p:sp>
      <p:sp>
        <p:nvSpPr>
          <p:cNvPr id="134" name="WORKBOOK EWS"/>
          <p:cNvSpPr txBox="1"/>
          <p:nvPr/>
        </p:nvSpPr>
        <p:spPr>
          <a:xfrm rot="5400000">
            <a:off x="13688032" y="5817575"/>
            <a:ext cx="12983610" cy="20808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algn="l" defTabSz="457200">
              <a:defRPr b="0" sz="8000">
                <a:solidFill>
                  <a:srgbClr val="FFFFFF"/>
                </a:solidFill>
                <a:latin typeface="Phosphate Inline"/>
                <a:ea typeface="Phosphate Inline"/>
                <a:cs typeface="Phosphate Inline"/>
                <a:sym typeface="Phosphate Inline"/>
              </a:defRPr>
            </a:lvl1pPr>
          </a:lstStyle>
          <a:p>
            <a:pPr/>
            <a:r>
              <a:t>WORKBOOK EWS </a:t>
            </a:r>
          </a:p>
        </p:txBody>
      </p:sp>
      <p:pic>
        <p:nvPicPr>
          <p:cNvPr id="135" name="Część-trzeciaTechniki-w-trakci1701600004.mp3" descr="Część-trzeciaTechniki-w-trakci1701600004.mp3"/>
          <p:cNvPicPr>
            <a:picLocks noChangeAspect="0"/>
          </p:cNvPicPr>
          <p:nvPr>
            <a:audioFile r:link="rId16"/>
            <p:extLst>
              <p:ext uri="{DAA4B4D4-6D71-4841-9C94-3DE7FCFB9230}">
                <p14:media xmlns:p14="http://schemas.microsoft.com/office/powerpoint/2010/main" r:embed="rId17"/>
              </p:ext>
            </p:extLst>
          </p:nvPr>
        </p:nvPicPr>
        <p:blipFill>
          <a:blip r:embed="rId7">
            <a:extLst/>
          </a:blip>
          <a:stretch>
            <a:fillRect/>
          </a:stretch>
        </p:blipFill>
        <p:spPr>
          <a:xfrm>
            <a:off x="-518345" y="-2827997"/>
            <a:ext cx="571501" cy="571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2759" fill="hold"/>
                                        <p:tgtEl>
                                          <p:spTgt spid="129"/>
                                        </p:tgtEl>
                                      </p:cBhvr>
                                    </p:cmd>
                                  </p:childTnLst>
                                </p:cTn>
                              </p:par>
                            </p:childTnLst>
                          </p:cTn>
                        </p:par>
                      </p:childTnLst>
                    </p:cTn>
                  </p:par>
                  <p:par>
                    <p:cTn id="7" fill="hold">
                      <p:stCondLst>
                        <p:cond delay="indefinite"/>
                      </p:stCondLst>
                      <p:childTnLst>
                        <p:par>
                          <p:cTn id="8" fill="hold">
                            <p:stCondLst>
                              <p:cond delay="0"/>
                            </p:stCondLst>
                            <p:childTnLst>
                              <p:par>
                                <p:cTn id="9" presetClass="mediacall" nodeType="clickEffect" presetSubtype="0" presetID="1" grpId="2" fill="hold">
                                  <p:stCondLst>
                                    <p:cond delay="0"/>
                                  </p:stCondLst>
                                  <p:childTnLst>
                                    <p:cmd type="call" cmd="playFrom(0.0)">
                                      <p:cBhvr>
                                        <p:cTn id="10" dur="4257" fill="hold"/>
                                        <p:tgtEl>
                                          <p:spTgt spid="135"/>
                                        </p:tgtEl>
                                      </p:cBhvr>
                                    </p:cmd>
                                  </p:childTnLst>
                                </p:cTn>
                              </p:par>
                            </p:childTnLst>
                          </p:cTn>
                        </p:par>
                      </p:childTnLst>
                    </p:cTn>
                  </p:par>
                  <p:par>
                    <p:cTn id="11" fill="hold">
                      <p:stCondLst>
                        <p:cond delay="indefinite"/>
                      </p:stCondLst>
                      <p:childTnLst>
                        <p:par>
                          <p:cTn id="12" fill="hold">
                            <p:stCondLst>
                              <p:cond delay="0"/>
                            </p:stCondLst>
                            <p:childTnLst>
                              <p:par>
                                <p:cTn id="13" presetClass="mediacall" nodeType="clickEffect" presetSubtype="0" presetID="1" grpId="3" fill="hold">
                                  <p:stCondLst>
                                    <p:cond delay="0"/>
                                  </p:stCondLst>
                                  <p:childTnLst>
                                    <p:cmd type="call" cmd="playFrom(0.0)">
                                      <p:cBhvr>
                                        <p:cTn id="14" dur="12600" fill="hold"/>
                                        <p:tgtEl>
                                          <p:spTgt spid="128"/>
                                        </p:tgtEl>
                                      </p:cBhvr>
                                    </p:cmd>
                                  </p:childTnLst>
                                </p:cTn>
                              </p:par>
                            </p:childTnLst>
                          </p:cTn>
                        </p:par>
                      </p:childTnLst>
                    </p:cTn>
                  </p:par>
                  <p:par>
                    <p:cTn id="15" fill="hold">
                      <p:stCondLst>
                        <p:cond delay="indefinite"/>
                      </p:stCondLst>
                      <p:childTnLst>
                        <p:par>
                          <p:cTn id="16" fill="hold">
                            <p:stCondLst>
                              <p:cond delay="0"/>
                            </p:stCondLst>
                            <p:childTnLst>
                              <p:par>
                                <p:cTn id="17" presetClass="mediacall" nodeType="clickEffect" presetSubtype="0" presetID="1" grpId="4" fill="hold">
                                  <p:stCondLst>
                                    <p:cond delay="0"/>
                                  </p:stCondLst>
                                  <p:childTnLst>
                                    <p:cmd type="call" cmd="playFrom(0.0)">
                                      <p:cBhvr>
                                        <p:cTn id="18" dur="4559" fill="hold"/>
                                        <p:tgtEl>
                                          <p:spTgt spid="130"/>
                                        </p:tgtEl>
                                      </p:cBhvr>
                                    </p:cmd>
                                  </p:childTnLst>
                                </p:cTn>
                              </p:par>
                            </p:childTnLst>
                          </p:cTn>
                        </p:par>
                      </p:childTnLst>
                    </p:cTn>
                  </p:par>
                  <p:par>
                    <p:cTn id="19" fill="hold">
                      <p:stCondLst>
                        <p:cond delay="indefinite"/>
                      </p:stCondLst>
                      <p:childTnLst>
                        <p:par>
                          <p:cTn id="20" fill="hold">
                            <p:stCondLst>
                              <p:cond delay="0"/>
                            </p:stCondLst>
                            <p:childTnLst>
                              <p:par>
                                <p:cTn id="21" presetClass="mediacall" nodeType="clickEffect" presetSubtype="0" presetID="1" grpId="5" fill="hold">
                                  <p:stCondLst>
                                    <p:cond delay="0"/>
                                  </p:stCondLst>
                                  <p:childTnLst>
                                    <p:cmd type="call" cmd="playFrom(0.0)">
                                      <p:cBhvr>
                                        <p:cTn id="22" dur="9095" fill="hold"/>
                                        <p:tgtEl>
                                          <p:spTgt spid="131"/>
                                        </p:tgtEl>
                                      </p:cBhvr>
                                    </p:cmd>
                                  </p:childTnLst>
                                </p:cTn>
                              </p:par>
                            </p:childTnLst>
                          </p:cTn>
                        </p:par>
                      </p:childTnLst>
                    </p:cTn>
                  </p:par>
                  <p:par>
                    <p:cTn id="23" fill="hold">
                      <p:stCondLst>
                        <p:cond delay="indefinite"/>
                      </p:stCondLst>
                      <p:childTnLst>
                        <p:par>
                          <p:cTn id="24" fill="hold">
                            <p:stCondLst>
                              <p:cond delay="0"/>
                            </p:stCondLst>
                            <p:childTnLst>
                              <p:par>
                                <p:cTn id="25" presetClass="mediacall" nodeType="clickEffect" presetSubtype="0" presetID="1" grpId="6" fill="hold">
                                  <p:stCondLst>
                                    <p:cond delay="0"/>
                                  </p:stCondLst>
                                  <p:childTnLst>
                                    <p:cmd type="call" cmd="playFrom(0.0)">
                                      <p:cBhvr>
                                        <p:cTn id="26" dur="8447" fill="hold"/>
                                        <p:tgtEl>
                                          <p:spTgt spid="132"/>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27" fill="hold" display="0">
                  <p:stCondLst>
                    <p:cond delay="indefinite"/>
                  </p:stCondLst>
                </p:cTn>
                <p:tgtEl>
                  <p:spTgt spid="128"/>
                </p:tgtEl>
              </p:cMediaNode>
            </p:audio>
            <p:audio isNarration="0">
              <p:cMediaNode mute="0" showWhenStopped="0" numSld="1" vol="100000">
                <p:cTn id="28" fill="hold" display="0">
                  <p:stCondLst>
                    <p:cond delay="indefinite"/>
                  </p:stCondLst>
                </p:cTn>
                <p:tgtEl>
                  <p:spTgt spid="129"/>
                </p:tgtEl>
              </p:cMediaNode>
            </p:audio>
            <p:audio isNarration="0">
              <p:cMediaNode mute="0" showWhenStopped="0" numSld="1" vol="100000">
                <p:cTn id="29" fill="hold" display="0">
                  <p:stCondLst>
                    <p:cond delay="indefinite"/>
                  </p:stCondLst>
                </p:cTn>
                <p:tgtEl>
                  <p:spTgt spid="130"/>
                </p:tgtEl>
              </p:cMediaNode>
            </p:audio>
            <p:audio isNarration="0">
              <p:cMediaNode mute="0" showWhenStopped="0" numSld="1" vol="100000">
                <p:cTn id="30" fill="hold" display="0">
                  <p:stCondLst>
                    <p:cond delay="indefinite"/>
                  </p:stCondLst>
                </p:cTn>
                <p:tgtEl>
                  <p:spTgt spid="131"/>
                </p:tgtEl>
              </p:cMediaNode>
            </p:audio>
            <p:audio isNarration="0">
              <p:cMediaNode mute="0" showWhenStopped="0" numSld="1" vol="100000">
                <p:cTn id="31" fill="hold" display="0">
                  <p:stCondLst>
                    <p:cond delay="indefinite"/>
                  </p:stCondLst>
                </p:cTn>
                <p:tgtEl>
                  <p:spTgt spid="132"/>
                </p:tgtEl>
              </p:cMediaNode>
            </p:audio>
            <p:audio isNarration="0">
              <p:cMediaNode mute="0" showWhenStopped="0" numSld="1" vol="100000">
                <p:cTn id="32" fill="hold" display="0">
                  <p:stCondLst>
                    <p:cond delay="indefinite"/>
                  </p:stCondLst>
                </p:cTn>
                <p:tgtEl>
                  <p:spTgt spid="13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2"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233"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234"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235" name="Szok"/>
          <p:cNvSpPr txBox="1"/>
          <p:nvPr/>
        </p:nvSpPr>
        <p:spPr>
          <a:xfrm>
            <a:off x="3612519" y="507865"/>
            <a:ext cx="4810117" cy="16255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10000">
                <a:solidFill>
                  <a:srgbClr val="0433FF"/>
                </a:solidFill>
                <a:latin typeface="Phosphate Inline"/>
                <a:ea typeface="Phosphate Inline"/>
                <a:cs typeface="Phosphate Inline"/>
                <a:sym typeface="Phosphate Inline"/>
              </a:defRPr>
            </a:lvl1pPr>
          </a:lstStyle>
          <a:p>
            <a:pPr/>
            <a:r>
              <a:t>Szok </a:t>
            </a:r>
          </a:p>
        </p:txBody>
      </p:sp>
      <p:sp>
        <p:nvSpPr>
          <p:cNvPr id="236" name="Jest to technika z repertuaru zagrań aktorskich podczas negocjacji. Polega na udawaniu szoku, zdziwienia, niedowierzania i podobnych im odczuć. Wykorzystywana jest w reakcji na propozycję składaną przez drugą stronę. Sukces tej techniki zależy od "/>
          <p:cNvSpPr txBox="1"/>
          <p:nvPr/>
        </p:nvSpPr>
        <p:spPr>
          <a:xfrm>
            <a:off x="632426" y="3236908"/>
            <a:ext cx="23119147" cy="103441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5000">
                <a:solidFill>
                  <a:srgbClr val="5E5E5E"/>
                </a:solidFill>
                <a:latin typeface="Phosphate Inline"/>
                <a:ea typeface="Phosphate Inline"/>
                <a:cs typeface="Phosphate Inline"/>
                <a:sym typeface="Phosphate Inline"/>
              </a:defRPr>
            </a:pPr>
            <a:r>
              <a:t>Jest to technika z repertuaru zagrań aktorskich podczas negocjacji. Polega na udawaniu szoku, zdziwienia, niedowierzania i podobnych im odczuć. Wykorzystywana jest w reakcji na propozycję składaną przez drugą stronę. Sukces tej techniki zależy od umiejętności aktorskich stosującej jej osoby. Zadziwiające jest, jak naturalnie może wyglądać szok wwykonaniu niektórych negocjatorów. </a:t>
            </a:r>
            <a:br/>
          </a:p>
          <a:p>
            <a:pPr defTabSz="2438338">
              <a:lnSpc>
                <a:spcPct val="150000"/>
              </a:lnSpc>
              <a:defRPr b="0" sz="5000">
                <a:solidFill>
                  <a:srgbClr val="5E5E5E"/>
                </a:solidFill>
                <a:latin typeface="Phosphate Inline"/>
                <a:ea typeface="Phosphate Inline"/>
                <a:cs typeface="Phosphate Inline"/>
                <a:sym typeface="Phosphate Inline"/>
              </a:defRPr>
            </a:pPr>
          </a:p>
        </p:txBody>
      </p:sp>
      <p:pic>
        <p:nvPicPr>
          <p:cNvPr id="237"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pic>
        <p:nvPicPr>
          <p:cNvPr id="238" name="Zrzut ekranu 2023-06-24 o 11.36.54.png" descr="Zrzut ekranu 2023-06-24 o 11.36.54.png"/>
          <p:cNvPicPr>
            <a:picLocks noChangeAspect="1"/>
          </p:cNvPicPr>
          <p:nvPr/>
        </p:nvPicPr>
        <p:blipFill>
          <a:blip r:embed="rId5">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36"/>
                                        </p:tgtEl>
                                        <p:attrNameLst>
                                          <p:attrName>style.visibility</p:attrName>
                                        </p:attrNameLst>
                                      </p:cBhvr>
                                      <p:to>
                                        <p:strVal val="visible"/>
                                      </p:to>
                                    </p:set>
                                    <p:animEffect filter="fade" transition="in">
                                      <p:cBhvr>
                                        <p:cTn id="7" dur="10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6"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0"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241"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242"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243" name="Szok - cd"/>
          <p:cNvSpPr txBox="1"/>
          <p:nvPr/>
        </p:nvSpPr>
        <p:spPr>
          <a:xfrm>
            <a:off x="3612519" y="507865"/>
            <a:ext cx="6229951" cy="16255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10000">
                <a:solidFill>
                  <a:srgbClr val="0433FF"/>
                </a:solidFill>
                <a:latin typeface="Phosphate Inline"/>
                <a:ea typeface="Phosphate Inline"/>
                <a:cs typeface="Phosphate Inline"/>
                <a:sym typeface="Phosphate Inline"/>
              </a:defRPr>
            </a:lvl1pPr>
          </a:lstStyle>
          <a:p>
            <a:pPr/>
            <a:r>
              <a:t>Szok - cd </a:t>
            </a:r>
          </a:p>
        </p:txBody>
      </p:sp>
      <p:sp>
        <p:nvSpPr>
          <p:cNvPr id="244" name="Inną odmianą tej techniki może być udane niedosłyszenie. Przy dobrych zdolnościach aktorskich można powtórzyć niedosłyszenie do 2-3 razy. Czasem wprowadza to w zakłopotanie mniej doświadczonych negocjatorów.…"/>
          <p:cNvSpPr txBox="1"/>
          <p:nvPr/>
        </p:nvSpPr>
        <p:spPr>
          <a:xfrm>
            <a:off x="678705" y="2676219"/>
            <a:ext cx="23119146" cy="127126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5000">
                <a:solidFill>
                  <a:srgbClr val="5E5E5E"/>
                </a:solidFill>
                <a:latin typeface="Phosphate Inline"/>
                <a:ea typeface="Phosphate Inline"/>
                <a:cs typeface="Phosphate Inline"/>
                <a:sym typeface="Phosphate Inline"/>
              </a:defRPr>
            </a:pPr>
            <a:r>
              <a:t>Inną odmianą tej techniki może być udane niedosłyszenie. Przy dobrych zdolnościach aktorskich można powtórzyć niedosłyszenie do 2-3 razy. Czasem wprowadza to w zakłopotanie mniej doświadczonych negocjatorów. </a:t>
            </a:r>
          </a:p>
          <a:p>
            <a:pPr defTabSz="2438338">
              <a:lnSpc>
                <a:spcPct val="150000"/>
              </a:lnSpc>
              <a:defRPr b="0" sz="5000">
                <a:solidFill>
                  <a:srgbClr val="5E5E5E"/>
                </a:solidFill>
                <a:latin typeface="Phosphate Inline"/>
                <a:ea typeface="Phosphate Inline"/>
                <a:cs typeface="Phosphate Inline"/>
                <a:sym typeface="Phosphate Inline"/>
              </a:defRPr>
            </a:pPr>
            <a:r>
              <a:t>Natomiast otwarcie udawane niedosłyszenie (kiedy przeciwna strona nie ma wątpliwości, że usłyszeliśmy ofertę) może dodatkowo skłonić do powtórnego rozpatrzenia swojej propozycji. </a:t>
            </a:r>
          </a:p>
          <a:p>
            <a:pPr defTabSz="2438338">
              <a:lnSpc>
                <a:spcPct val="150000"/>
              </a:lnSpc>
              <a:defRPr b="0" sz="5000">
                <a:solidFill>
                  <a:srgbClr val="5E5E5E"/>
                </a:solidFill>
                <a:latin typeface="Phosphate Inline"/>
                <a:ea typeface="Phosphate Inline"/>
                <a:cs typeface="Phosphate Inline"/>
                <a:sym typeface="Phosphate Inline"/>
              </a:defRPr>
            </a:pPr>
            <a:br/>
          </a:p>
          <a:p>
            <a:pPr defTabSz="2438338">
              <a:lnSpc>
                <a:spcPct val="150000"/>
              </a:lnSpc>
              <a:defRPr b="0" sz="5000">
                <a:solidFill>
                  <a:srgbClr val="5E5E5E"/>
                </a:solidFill>
                <a:latin typeface="Phosphate Inline"/>
                <a:ea typeface="Phosphate Inline"/>
                <a:cs typeface="Phosphate Inline"/>
                <a:sym typeface="Phosphate Inline"/>
              </a:defRPr>
            </a:pPr>
          </a:p>
        </p:txBody>
      </p:sp>
      <p:pic>
        <p:nvPicPr>
          <p:cNvPr id="245"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pic>
        <p:nvPicPr>
          <p:cNvPr id="246" name="Zrzut ekranu 2023-06-24 o 11.36.54.png" descr="Zrzut ekranu 2023-06-24 o 11.36.54.png"/>
          <p:cNvPicPr>
            <a:picLocks noChangeAspect="1"/>
          </p:cNvPicPr>
          <p:nvPr/>
        </p:nvPicPr>
        <p:blipFill>
          <a:blip r:embed="rId5">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44"/>
                                        </p:tgtEl>
                                        <p:attrNameLst>
                                          <p:attrName>style.visibility</p:attrName>
                                        </p:attrNameLst>
                                      </p:cBhvr>
                                      <p:to>
                                        <p:strVal val="visible"/>
                                      </p:to>
                                    </p:set>
                                    <p:animEffect filter="fade" transition="in">
                                      <p:cBhvr>
                                        <p:cTn id="7" dur="10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4"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8"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249"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250"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251" name="Pusty portfel"/>
          <p:cNvSpPr txBox="1"/>
          <p:nvPr/>
        </p:nvSpPr>
        <p:spPr>
          <a:xfrm>
            <a:off x="4094380" y="507865"/>
            <a:ext cx="8598407" cy="16255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10000">
                <a:solidFill>
                  <a:srgbClr val="0433FF"/>
                </a:solidFill>
                <a:latin typeface="Phosphate Inline"/>
                <a:ea typeface="Phosphate Inline"/>
                <a:cs typeface="Phosphate Inline"/>
                <a:sym typeface="Phosphate Inline"/>
              </a:defRPr>
            </a:lvl1pPr>
          </a:lstStyle>
          <a:p>
            <a:pPr/>
            <a:r>
              <a:t>Pusty portfel </a:t>
            </a:r>
          </a:p>
        </p:txBody>
      </p:sp>
      <p:sp>
        <p:nvSpPr>
          <p:cNvPr id="252" name="Technika ta ma na celu uzyskanie ustępstwa w kwestii ceny. Wykorzystuje argument, z którym trudno jest dyskutować – ograniczonego budżetu.…"/>
          <p:cNvSpPr txBox="1"/>
          <p:nvPr/>
        </p:nvSpPr>
        <p:spPr>
          <a:xfrm>
            <a:off x="678705" y="2874632"/>
            <a:ext cx="23119146" cy="127126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5000">
                <a:solidFill>
                  <a:srgbClr val="5E5E5E"/>
                </a:solidFill>
                <a:latin typeface="Phosphate Inline"/>
                <a:ea typeface="Phosphate Inline"/>
                <a:cs typeface="Phosphate Inline"/>
                <a:sym typeface="Phosphate Inline"/>
              </a:defRPr>
            </a:pPr>
            <a:r>
              <a:t>Technika ta ma na celu uzyskanie ustępstwa w kwestii ceny. Wykorzystuje argument, z którym trudno jest dyskutować – ograniczonego budżetu. </a:t>
            </a:r>
          </a:p>
          <a:p>
            <a:pPr defTabSz="2438338">
              <a:lnSpc>
                <a:spcPct val="150000"/>
              </a:lnSpc>
              <a:defRPr b="0" sz="5000">
                <a:solidFill>
                  <a:srgbClr val="5E5E5E"/>
                </a:solidFill>
                <a:latin typeface="Phosphate Inline"/>
                <a:ea typeface="Phosphate Inline"/>
                <a:cs typeface="Phosphate Inline"/>
                <a:sym typeface="Phosphate Inline"/>
              </a:defRPr>
            </a:pPr>
            <a:r>
              <a:t>Stosujący tę technikę najczęściej wyraża swoje zainteresowanie ofertą drugiej strony, po czym angażuje ją w prezentację, omówienie jej aspektów lub cech. Następnie oświadcza, że naprawdę chętnie skorzysta      z oferty, ale nie dysponuje wystarczającymi środkami. Często pada tu propozycja dużo niższej ceny, jaką może zaoferować. </a:t>
            </a:r>
          </a:p>
          <a:p>
            <a:pPr defTabSz="2438338">
              <a:lnSpc>
                <a:spcPct val="150000"/>
              </a:lnSpc>
              <a:defRPr b="0" sz="5000">
                <a:solidFill>
                  <a:srgbClr val="5E5E5E"/>
                </a:solidFill>
                <a:latin typeface="Phosphate Inline"/>
                <a:ea typeface="Phosphate Inline"/>
                <a:cs typeface="Phosphate Inline"/>
                <a:sym typeface="Phosphate Inline"/>
              </a:defRPr>
            </a:pPr>
            <a:br/>
          </a:p>
          <a:p>
            <a:pPr defTabSz="2438338">
              <a:lnSpc>
                <a:spcPct val="150000"/>
              </a:lnSpc>
              <a:defRPr b="0" sz="5000">
                <a:solidFill>
                  <a:srgbClr val="5E5E5E"/>
                </a:solidFill>
                <a:latin typeface="Phosphate Inline"/>
                <a:ea typeface="Phosphate Inline"/>
                <a:cs typeface="Phosphate Inline"/>
                <a:sym typeface="Phosphate Inline"/>
              </a:defRPr>
            </a:pPr>
          </a:p>
        </p:txBody>
      </p:sp>
      <p:pic>
        <p:nvPicPr>
          <p:cNvPr id="253"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pic>
        <p:nvPicPr>
          <p:cNvPr id="254" name="Zrzut ekranu 2023-06-24 o 11.36.54.png" descr="Zrzut ekranu 2023-06-24 o 11.36.54.png"/>
          <p:cNvPicPr>
            <a:picLocks noChangeAspect="1"/>
          </p:cNvPicPr>
          <p:nvPr/>
        </p:nvPicPr>
        <p:blipFill>
          <a:blip r:embed="rId5">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52"/>
                                        </p:tgtEl>
                                        <p:attrNameLst>
                                          <p:attrName>style.visibility</p:attrName>
                                        </p:attrNameLst>
                                      </p:cBhvr>
                                      <p:to>
                                        <p:strVal val="visible"/>
                                      </p:to>
                                    </p:set>
                                    <p:animEffect filter="fade" transition="in">
                                      <p:cBhvr>
                                        <p:cTn id="7" dur="1000"/>
                                        <p:tgtEl>
                                          <p:spTgt spid="2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2"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6"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257"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258"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259" name="Śmieszne pieniądze"/>
          <p:cNvSpPr txBox="1"/>
          <p:nvPr/>
        </p:nvSpPr>
        <p:spPr>
          <a:xfrm>
            <a:off x="4094380" y="507866"/>
            <a:ext cx="11435845" cy="162559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10000">
                <a:solidFill>
                  <a:srgbClr val="0433FF"/>
                </a:solidFill>
                <a:latin typeface="Phosphate Inline"/>
                <a:ea typeface="Phosphate Inline"/>
                <a:cs typeface="Phosphate Inline"/>
                <a:sym typeface="Phosphate Inline"/>
              </a:defRPr>
            </a:lvl1pPr>
          </a:lstStyle>
          <a:p>
            <a:pPr/>
            <a:r>
              <a:t>Śmieszne pieniądze </a:t>
            </a:r>
          </a:p>
        </p:txBody>
      </p:sp>
      <p:sp>
        <p:nvSpPr>
          <p:cNvPr id="260" name="Technika ta polega na przeliczaniu większych kwot pieniężnych, które są przedmiotem negocjacji, na mniejsze jednostki. Celem tego zabiegu jest zaprezentowanie negocjatorowi drugiej strony niskich kwot, które wydają się być łatwiejsze do zaakceptow"/>
          <p:cNvSpPr txBox="1"/>
          <p:nvPr/>
        </p:nvSpPr>
        <p:spPr>
          <a:xfrm>
            <a:off x="678705" y="3384838"/>
            <a:ext cx="23119146" cy="127126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5000">
                <a:solidFill>
                  <a:srgbClr val="5E5E5E"/>
                </a:solidFill>
                <a:latin typeface="Phosphate Inline"/>
                <a:ea typeface="Phosphate Inline"/>
                <a:cs typeface="Phosphate Inline"/>
                <a:sym typeface="Phosphate Inline"/>
              </a:defRPr>
            </a:pPr>
            <a:r>
              <a:t>Technika ta polega na przeliczaniu większych kwot pieniężnych, które są przedmiotem negocjacji, na mniejsze jednostki. Celem tego zabiegu jest zaprezentowanie negocjatorowi drugiej strony niskich kwot, które wydają się być łatwiejsze do zaakceptowania. </a:t>
            </a:r>
          </a:p>
          <a:p>
            <a:pPr defTabSz="2438338">
              <a:lnSpc>
                <a:spcPct val="150000"/>
              </a:lnSpc>
              <a:defRPr b="0" sz="5000">
                <a:solidFill>
                  <a:srgbClr val="5E5E5E"/>
                </a:solidFill>
                <a:latin typeface="Phosphate Inline"/>
                <a:ea typeface="Phosphate Inline"/>
                <a:cs typeface="Phosphate Inline"/>
                <a:sym typeface="Phosphate Inline"/>
              </a:defRPr>
            </a:pPr>
            <a:r>
              <a:t>Jednocześnie, technika ta bywa także bardzo użyteczna, ponieważ pozwala szybciej i łatwiej porównywać oferty różnych oferentów. </a:t>
            </a:r>
          </a:p>
          <a:p>
            <a:pPr defTabSz="2438338">
              <a:lnSpc>
                <a:spcPct val="150000"/>
              </a:lnSpc>
              <a:defRPr b="0" sz="5000">
                <a:solidFill>
                  <a:srgbClr val="5E5E5E"/>
                </a:solidFill>
                <a:latin typeface="Phosphate Inline"/>
                <a:ea typeface="Phosphate Inline"/>
                <a:cs typeface="Phosphate Inline"/>
                <a:sym typeface="Phosphate Inline"/>
              </a:defRPr>
            </a:pPr>
            <a:r>
              <a:t> </a:t>
            </a:r>
          </a:p>
          <a:p>
            <a:pPr defTabSz="2438338">
              <a:lnSpc>
                <a:spcPct val="150000"/>
              </a:lnSpc>
              <a:defRPr b="0" sz="5000">
                <a:solidFill>
                  <a:srgbClr val="5E5E5E"/>
                </a:solidFill>
                <a:latin typeface="Phosphate Inline"/>
                <a:ea typeface="Phosphate Inline"/>
                <a:cs typeface="Phosphate Inline"/>
                <a:sym typeface="Phosphate Inline"/>
              </a:defRPr>
            </a:pPr>
            <a:br/>
          </a:p>
          <a:p>
            <a:pPr defTabSz="2438338">
              <a:lnSpc>
                <a:spcPct val="150000"/>
              </a:lnSpc>
              <a:defRPr b="0" sz="5000">
                <a:solidFill>
                  <a:srgbClr val="5E5E5E"/>
                </a:solidFill>
                <a:latin typeface="Phosphate Inline"/>
                <a:ea typeface="Phosphate Inline"/>
                <a:cs typeface="Phosphate Inline"/>
                <a:sym typeface="Phosphate Inline"/>
              </a:defRPr>
            </a:pPr>
          </a:p>
        </p:txBody>
      </p:sp>
      <p:pic>
        <p:nvPicPr>
          <p:cNvPr id="261"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pic>
        <p:nvPicPr>
          <p:cNvPr id="262" name="Zrzut ekranu 2023-06-24 o 11.36.54.png" descr="Zrzut ekranu 2023-06-24 o 11.36.54.png"/>
          <p:cNvPicPr>
            <a:picLocks noChangeAspect="1"/>
          </p:cNvPicPr>
          <p:nvPr/>
        </p:nvPicPr>
        <p:blipFill>
          <a:blip r:embed="rId5">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60"/>
                                        </p:tgtEl>
                                        <p:attrNameLst>
                                          <p:attrName>style.visibility</p:attrName>
                                        </p:attrNameLst>
                                      </p:cBhvr>
                                      <p:to>
                                        <p:strVal val="visible"/>
                                      </p:to>
                                    </p:set>
                                    <p:animEffect filter="fade" transition="in">
                                      <p:cBhvr>
                                        <p:cTn id="7" dur="1000"/>
                                        <p:tgtEl>
                                          <p:spTgt spid="2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0"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4"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265"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266"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267" name="Optyk z Brooklynu"/>
          <p:cNvSpPr txBox="1"/>
          <p:nvPr/>
        </p:nvSpPr>
        <p:spPr>
          <a:xfrm>
            <a:off x="3470796" y="507865"/>
            <a:ext cx="13479164" cy="16255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10000">
                <a:solidFill>
                  <a:srgbClr val="0433FF"/>
                </a:solidFill>
                <a:latin typeface="Phosphate Inline"/>
                <a:ea typeface="Phosphate Inline"/>
                <a:cs typeface="Phosphate Inline"/>
                <a:sym typeface="Phosphate Inline"/>
              </a:defRPr>
            </a:lvl1pPr>
          </a:lstStyle>
          <a:p>
            <a:pPr/>
            <a:r>
              <a:t>Optyk z Brooklynu </a:t>
            </a:r>
          </a:p>
        </p:txBody>
      </p:sp>
      <p:sp>
        <p:nvSpPr>
          <p:cNvPr id="268" name="Nazwa tej techniki pochodzi podobno od optyka, który sprzedawał okulary w Nowym Jorku. Przy pytaniu o cenę okularów optyk ten podawał określoną kwotę i czekał na reakcję klienta.…"/>
          <p:cNvSpPr txBox="1"/>
          <p:nvPr/>
        </p:nvSpPr>
        <p:spPr>
          <a:xfrm>
            <a:off x="678705" y="4569111"/>
            <a:ext cx="23119146" cy="1034414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5000">
                <a:solidFill>
                  <a:srgbClr val="5E5E5E"/>
                </a:solidFill>
                <a:latin typeface="Phosphate Inline"/>
                <a:ea typeface="Phosphate Inline"/>
                <a:cs typeface="Phosphate Inline"/>
                <a:sym typeface="Phosphate Inline"/>
              </a:defRPr>
            </a:pPr>
            <a:r>
              <a:t>Nazwa tej techniki pochodzi podobno od optyka, który sprzedawał okulary w Nowym Jorku. Przy pytaniu o cenę okularów optyk ten podawał określoną kwotę i czekał na reakcję klienta. </a:t>
            </a:r>
          </a:p>
          <a:p>
            <a:pPr defTabSz="2438338">
              <a:lnSpc>
                <a:spcPct val="150000"/>
              </a:lnSpc>
              <a:defRPr b="0" sz="5000">
                <a:solidFill>
                  <a:srgbClr val="5E5E5E"/>
                </a:solidFill>
                <a:latin typeface="Phosphate Inline"/>
                <a:ea typeface="Phosphate Inline"/>
                <a:cs typeface="Phosphate Inline"/>
                <a:sym typeface="Phosphate Inline"/>
              </a:defRPr>
            </a:pPr>
            <a:r>
              <a:t>Jeśli ten nie zgłaszał sprzeciwu dodawał kolejny składnik ceny i kwotę. </a:t>
            </a:r>
          </a:p>
          <a:p>
            <a:pPr defTabSz="2438338">
              <a:lnSpc>
                <a:spcPct val="150000"/>
              </a:lnSpc>
              <a:defRPr b="0" sz="5000">
                <a:solidFill>
                  <a:srgbClr val="5E5E5E"/>
                </a:solidFill>
                <a:latin typeface="Phosphate Inline"/>
                <a:ea typeface="Phosphate Inline"/>
                <a:cs typeface="Phosphate Inline"/>
                <a:sym typeface="Phosphate Inline"/>
              </a:defRPr>
            </a:pPr>
            <a:r>
              <a:t> </a:t>
            </a:r>
          </a:p>
          <a:p>
            <a:pPr defTabSz="2438338">
              <a:lnSpc>
                <a:spcPct val="150000"/>
              </a:lnSpc>
              <a:defRPr b="0" sz="5000">
                <a:solidFill>
                  <a:srgbClr val="5E5E5E"/>
                </a:solidFill>
                <a:latin typeface="Phosphate Inline"/>
                <a:ea typeface="Phosphate Inline"/>
                <a:cs typeface="Phosphate Inline"/>
                <a:sym typeface="Phosphate Inline"/>
              </a:defRPr>
            </a:pPr>
            <a:br/>
          </a:p>
          <a:p>
            <a:pPr defTabSz="2438338">
              <a:lnSpc>
                <a:spcPct val="150000"/>
              </a:lnSpc>
              <a:defRPr b="0" sz="5000">
                <a:solidFill>
                  <a:srgbClr val="5E5E5E"/>
                </a:solidFill>
                <a:latin typeface="Phosphate Inline"/>
                <a:ea typeface="Phosphate Inline"/>
                <a:cs typeface="Phosphate Inline"/>
                <a:sym typeface="Phosphate Inline"/>
              </a:defRPr>
            </a:pPr>
          </a:p>
        </p:txBody>
      </p:sp>
      <p:pic>
        <p:nvPicPr>
          <p:cNvPr id="269"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pic>
        <p:nvPicPr>
          <p:cNvPr id="270" name="Zrzut ekranu 2023-06-24 o 11.36.54.png" descr="Zrzut ekranu 2023-06-24 o 11.36.54.png"/>
          <p:cNvPicPr>
            <a:picLocks noChangeAspect="1"/>
          </p:cNvPicPr>
          <p:nvPr/>
        </p:nvPicPr>
        <p:blipFill>
          <a:blip r:embed="rId5">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68"/>
                                        </p:tgtEl>
                                        <p:attrNameLst>
                                          <p:attrName>style.visibility</p:attrName>
                                        </p:attrNameLst>
                                      </p:cBhvr>
                                      <p:to>
                                        <p:strVal val="visible"/>
                                      </p:to>
                                    </p:set>
                                    <p:animEffect filter="fade" transition="in">
                                      <p:cBhvr>
                                        <p:cTn id="7" dur="1000"/>
                                        <p:tgtEl>
                                          <p:spTgt spid="2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8"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2"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273"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274"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275" name="Optyk z Brooklynu - cd"/>
          <p:cNvSpPr txBox="1"/>
          <p:nvPr/>
        </p:nvSpPr>
        <p:spPr>
          <a:xfrm>
            <a:off x="3470796" y="507866"/>
            <a:ext cx="15465210" cy="162559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10000">
                <a:solidFill>
                  <a:srgbClr val="0433FF"/>
                </a:solidFill>
                <a:latin typeface="Phosphate Inline"/>
                <a:ea typeface="Phosphate Inline"/>
                <a:cs typeface="Phosphate Inline"/>
                <a:sym typeface="Phosphate Inline"/>
              </a:defRPr>
            </a:lvl1pPr>
          </a:lstStyle>
          <a:p>
            <a:pPr/>
            <a:r>
              <a:t>Optyk z Brooklynu - cd</a:t>
            </a:r>
          </a:p>
        </p:txBody>
      </p:sp>
      <p:sp>
        <p:nvSpPr>
          <p:cNvPr id="276" name="Mogło to wyglądać np. tak:…"/>
          <p:cNvSpPr txBox="1"/>
          <p:nvPr/>
        </p:nvSpPr>
        <p:spPr>
          <a:xfrm>
            <a:off x="632426" y="2089360"/>
            <a:ext cx="23119147" cy="163569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4200">
                <a:solidFill>
                  <a:srgbClr val="5E5E5E"/>
                </a:solidFill>
                <a:latin typeface="Phosphate Inline"/>
                <a:ea typeface="Phosphate Inline"/>
                <a:cs typeface="Phosphate Inline"/>
                <a:sym typeface="Phosphate Inline"/>
              </a:defRPr>
            </a:pPr>
            <a:r>
              <a:t>Mogło to wyglądać np. tak: </a:t>
            </a:r>
          </a:p>
          <a:p>
            <a:pPr defTabSz="2438338">
              <a:lnSpc>
                <a:spcPct val="150000"/>
              </a:lnSpc>
              <a:defRPr b="0" sz="4200">
                <a:solidFill>
                  <a:srgbClr val="5E5E5E"/>
                </a:solidFill>
                <a:latin typeface="Phosphate Inline"/>
                <a:ea typeface="Phosphate Inline"/>
                <a:cs typeface="Phosphate Inline"/>
                <a:sym typeface="Phosphate Inline"/>
              </a:defRPr>
            </a:pPr>
            <a:r>
              <a:t>	–  Ile Pan sobie życzy za te okulary? </a:t>
            </a:r>
          </a:p>
          <a:p>
            <a:pPr defTabSz="2438338">
              <a:lnSpc>
                <a:spcPct val="150000"/>
              </a:lnSpc>
              <a:defRPr b="0" sz="4200">
                <a:solidFill>
                  <a:srgbClr val="5E5E5E"/>
                </a:solidFill>
                <a:latin typeface="Phosphate Inline"/>
                <a:ea typeface="Phosphate Inline"/>
                <a:cs typeface="Phosphate Inline"/>
                <a:sym typeface="Phosphate Inline"/>
              </a:defRPr>
            </a:pPr>
            <a:r>
              <a:t>	</a:t>
            </a:r>
            <a:r>
              <a:rPr>
                <a:solidFill>
                  <a:srgbClr val="FF2600"/>
                </a:solidFill>
              </a:rPr>
              <a:t>–  100 dolarów. </a:t>
            </a:r>
          </a:p>
          <a:p>
            <a:pPr defTabSz="2438338">
              <a:lnSpc>
                <a:spcPct val="150000"/>
              </a:lnSpc>
              <a:defRPr b="0" sz="4200">
                <a:solidFill>
                  <a:srgbClr val="5E5E5E"/>
                </a:solidFill>
                <a:latin typeface="Phosphate Inline"/>
                <a:ea typeface="Phosphate Inline"/>
                <a:cs typeface="Phosphate Inline"/>
                <a:sym typeface="Phosphate Inline"/>
              </a:defRPr>
            </a:pPr>
            <a:r>
              <a:t>/brak reakcji klienta/ </a:t>
            </a:r>
          </a:p>
          <a:p>
            <a:pPr defTabSz="2438338">
              <a:lnSpc>
                <a:spcPct val="150000"/>
              </a:lnSpc>
              <a:defRPr b="0" sz="4200">
                <a:solidFill>
                  <a:srgbClr val="FF2600"/>
                </a:solidFill>
                <a:latin typeface="Phosphate Inline"/>
                <a:ea typeface="Phosphate Inline"/>
                <a:cs typeface="Phosphate Inline"/>
                <a:sym typeface="Phosphate Inline"/>
              </a:defRPr>
            </a:pPr>
            <a:r>
              <a:t>– To za szkła, oprawki będą kosztowały dodatkowe 40 dolarów. </a:t>
            </a:r>
          </a:p>
          <a:p>
            <a:pPr defTabSz="2438338">
              <a:lnSpc>
                <a:spcPct val="150000"/>
              </a:lnSpc>
              <a:defRPr b="0" sz="4200">
                <a:solidFill>
                  <a:srgbClr val="5E5E5E"/>
                </a:solidFill>
                <a:latin typeface="Phosphate Inline"/>
                <a:ea typeface="Phosphate Inline"/>
                <a:cs typeface="Phosphate Inline"/>
                <a:sym typeface="Phosphate Inline"/>
              </a:defRPr>
            </a:pPr>
            <a:r>
              <a:t>/brak reakcji klienta/ </a:t>
            </a:r>
          </a:p>
          <a:p>
            <a:pPr defTabSz="2438338">
              <a:lnSpc>
                <a:spcPct val="150000"/>
              </a:lnSpc>
              <a:defRPr b="0" sz="4200">
                <a:solidFill>
                  <a:srgbClr val="FF2600"/>
                </a:solidFill>
                <a:latin typeface="Phosphate Inline"/>
                <a:ea typeface="Phosphate Inline"/>
                <a:cs typeface="Phosphate Inline"/>
                <a:sym typeface="Phosphate Inline"/>
              </a:defRPr>
            </a:pPr>
            <a:r>
              <a:t>− Tu ma Pan oprawki standardowe w kolorze czerwonym. Jeśli życzyłby Pan sobie czarny, to będzie to kosztowało 10 dolarów. </a:t>
            </a:r>
          </a:p>
          <a:p>
            <a:pPr defTabSz="2438338">
              <a:lnSpc>
                <a:spcPct val="150000"/>
              </a:lnSpc>
              <a:defRPr b="0" sz="4200">
                <a:solidFill>
                  <a:srgbClr val="5E5E5E"/>
                </a:solidFill>
                <a:latin typeface="Phosphate Inline"/>
                <a:ea typeface="Phosphate Inline"/>
                <a:cs typeface="Phosphate Inline"/>
                <a:sym typeface="Phosphate Inline"/>
              </a:defRPr>
            </a:pPr>
            <a:r>
              <a:t>/brak reakcji klienta/ </a:t>
            </a:r>
          </a:p>
          <a:p>
            <a:pPr defTabSz="2438338">
              <a:lnSpc>
                <a:spcPct val="150000"/>
              </a:lnSpc>
              <a:defRPr b="0" sz="4200">
                <a:solidFill>
                  <a:srgbClr val="FF2600"/>
                </a:solidFill>
                <a:latin typeface="Phosphate Inline"/>
                <a:ea typeface="Phosphate Inline"/>
                <a:cs typeface="Phosphate Inline"/>
                <a:sym typeface="Phosphate Inline"/>
              </a:defRPr>
            </a:pPr>
            <a:r>
              <a:t>− Jeśli zależy Panu na odebraniu okularów jak najszybciej, to za jedyne 30 dolarów możemy wykonać je już na pojutrze. </a:t>
            </a:r>
          </a:p>
          <a:p>
            <a:pPr defTabSz="2438338">
              <a:lnSpc>
                <a:spcPct val="150000"/>
              </a:lnSpc>
              <a:defRPr b="0" sz="5000">
                <a:solidFill>
                  <a:srgbClr val="5E5E5E"/>
                </a:solidFill>
                <a:latin typeface="Phosphate Inline"/>
                <a:ea typeface="Phosphate Inline"/>
                <a:cs typeface="Phosphate Inline"/>
                <a:sym typeface="Phosphate Inline"/>
              </a:defRPr>
            </a:pPr>
            <a:r>
              <a:t> </a:t>
            </a:r>
          </a:p>
          <a:p>
            <a:pPr defTabSz="2438338">
              <a:lnSpc>
                <a:spcPct val="150000"/>
              </a:lnSpc>
              <a:defRPr b="0" sz="5000">
                <a:solidFill>
                  <a:srgbClr val="5E5E5E"/>
                </a:solidFill>
                <a:latin typeface="Phosphate Inline"/>
                <a:ea typeface="Phosphate Inline"/>
                <a:cs typeface="Phosphate Inline"/>
                <a:sym typeface="Phosphate Inline"/>
              </a:defRPr>
            </a:pPr>
            <a:br/>
          </a:p>
          <a:p>
            <a:pPr defTabSz="2438338">
              <a:lnSpc>
                <a:spcPct val="150000"/>
              </a:lnSpc>
              <a:defRPr b="0" sz="5000">
                <a:solidFill>
                  <a:srgbClr val="5E5E5E"/>
                </a:solidFill>
                <a:latin typeface="Phosphate Inline"/>
                <a:ea typeface="Phosphate Inline"/>
                <a:cs typeface="Phosphate Inline"/>
                <a:sym typeface="Phosphate Inline"/>
              </a:defRPr>
            </a:pPr>
          </a:p>
        </p:txBody>
      </p:sp>
      <p:pic>
        <p:nvPicPr>
          <p:cNvPr id="277"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pic>
        <p:nvPicPr>
          <p:cNvPr id="278" name="Zrzut ekranu 2023-06-24 o 11.36.54.png" descr="Zrzut ekranu 2023-06-24 o 11.36.54.png"/>
          <p:cNvPicPr>
            <a:picLocks noChangeAspect="1"/>
          </p:cNvPicPr>
          <p:nvPr/>
        </p:nvPicPr>
        <p:blipFill>
          <a:blip r:embed="rId5">
            <a:extLst/>
          </a:blip>
          <a:stretch>
            <a:fillRect/>
          </a:stretch>
        </p:blipFill>
        <p:spPr>
          <a:xfrm>
            <a:off x="21296427" y="971162"/>
            <a:ext cx="2446049" cy="350875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76"/>
                                        </p:tgtEl>
                                        <p:attrNameLst>
                                          <p:attrName>style.visibility</p:attrName>
                                        </p:attrNameLst>
                                      </p:cBhvr>
                                      <p:to>
                                        <p:strVal val="visible"/>
                                      </p:to>
                                    </p:set>
                                    <p:animEffect filter="fade" transition="in">
                                      <p:cBhvr>
                                        <p:cTn id="7" dur="1000"/>
                                        <p:tgtEl>
                                          <p:spTgt spid="2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6"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0"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281"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282"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283" name="Columbo"/>
          <p:cNvSpPr txBox="1"/>
          <p:nvPr/>
        </p:nvSpPr>
        <p:spPr>
          <a:xfrm>
            <a:off x="3470796" y="507866"/>
            <a:ext cx="6615081" cy="162559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10000">
                <a:solidFill>
                  <a:srgbClr val="0433FF"/>
                </a:solidFill>
                <a:latin typeface="Phosphate Inline"/>
                <a:ea typeface="Phosphate Inline"/>
                <a:cs typeface="Phosphate Inline"/>
                <a:sym typeface="Phosphate Inline"/>
              </a:defRPr>
            </a:lvl1pPr>
          </a:lstStyle>
          <a:p>
            <a:pPr/>
            <a:r>
              <a:t>Columbo </a:t>
            </a:r>
          </a:p>
        </p:txBody>
      </p:sp>
      <p:sp>
        <p:nvSpPr>
          <p:cNvPr id="284" name="Można spotkać się także z inną nazwą tej metody – „Wilk w owczej skórze”. Osoba stosująca tę technikę odgrywa rolę osoby nierozgarniętej, niezorientowanej wtemacie, zagubionej w „świecie wielkich negocjatorów” itp. Celem takiego zabiegu jest "/>
          <p:cNvSpPr txBox="1"/>
          <p:nvPr/>
        </p:nvSpPr>
        <p:spPr>
          <a:xfrm>
            <a:off x="678705" y="4255845"/>
            <a:ext cx="23119146" cy="104933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4200">
                <a:solidFill>
                  <a:srgbClr val="5E5E5E"/>
                </a:solidFill>
                <a:latin typeface="Phosphate Inline"/>
                <a:ea typeface="Phosphate Inline"/>
                <a:cs typeface="Phosphate Inline"/>
                <a:sym typeface="Phosphate Inline"/>
              </a:defRPr>
            </a:pPr>
            <a:r>
              <a:t>Można spotkać się także z inną nazwą tej metody – „Wilk w owczej skórze”. Osoba stosująca tę technikę odgrywa rolę osoby nierozgarniętej, niezorientowanej wtemacie, zagubionej w „świecie wielkich negocjatorów” itp. Celem takiego zabiegu jest uśpienie czujności drugiej strony i wyciągnięcie od rozmówcy jak największej liczby ważnych informacji. </a:t>
            </a:r>
          </a:p>
          <a:p>
            <a:pPr defTabSz="2438338">
              <a:lnSpc>
                <a:spcPct val="150000"/>
              </a:lnSpc>
              <a:defRPr b="0" sz="5000">
                <a:solidFill>
                  <a:srgbClr val="5E5E5E"/>
                </a:solidFill>
                <a:latin typeface="Phosphate Inline"/>
                <a:ea typeface="Phosphate Inline"/>
                <a:cs typeface="Phosphate Inline"/>
                <a:sym typeface="Phosphate Inline"/>
              </a:defRPr>
            </a:pPr>
            <a:r>
              <a:t> </a:t>
            </a:r>
          </a:p>
          <a:p>
            <a:pPr defTabSz="2438338">
              <a:lnSpc>
                <a:spcPct val="150000"/>
              </a:lnSpc>
              <a:defRPr b="0" sz="5000">
                <a:solidFill>
                  <a:srgbClr val="5E5E5E"/>
                </a:solidFill>
                <a:latin typeface="Phosphate Inline"/>
                <a:ea typeface="Phosphate Inline"/>
                <a:cs typeface="Phosphate Inline"/>
                <a:sym typeface="Phosphate Inline"/>
              </a:defRPr>
            </a:pPr>
            <a:br/>
          </a:p>
          <a:p>
            <a:pPr defTabSz="2438338">
              <a:lnSpc>
                <a:spcPct val="150000"/>
              </a:lnSpc>
              <a:defRPr b="0" sz="5000">
                <a:solidFill>
                  <a:srgbClr val="5E5E5E"/>
                </a:solidFill>
                <a:latin typeface="Phosphate Inline"/>
                <a:ea typeface="Phosphate Inline"/>
                <a:cs typeface="Phosphate Inline"/>
                <a:sym typeface="Phosphate Inline"/>
              </a:defRPr>
            </a:pPr>
          </a:p>
        </p:txBody>
      </p:sp>
      <p:pic>
        <p:nvPicPr>
          <p:cNvPr id="285"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pic>
        <p:nvPicPr>
          <p:cNvPr id="286" name="Zrzut ekranu 2023-06-24 o 11.36.54.png" descr="Zrzut ekranu 2023-06-24 o 11.36.54.png"/>
          <p:cNvPicPr>
            <a:picLocks noChangeAspect="1"/>
          </p:cNvPicPr>
          <p:nvPr/>
        </p:nvPicPr>
        <p:blipFill>
          <a:blip r:embed="rId5">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84"/>
                                        </p:tgtEl>
                                        <p:attrNameLst>
                                          <p:attrName>style.visibility</p:attrName>
                                        </p:attrNameLst>
                                      </p:cBhvr>
                                      <p:to>
                                        <p:strVal val="visible"/>
                                      </p:to>
                                    </p:set>
                                    <p:animEffect filter="fade" transition="in">
                                      <p:cBhvr>
                                        <p:cTn id="7" dur="1000"/>
                                        <p:tgtEl>
                                          <p:spTgt spid="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4"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8"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289"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290"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291" name="Columbo - cd"/>
          <p:cNvSpPr txBox="1"/>
          <p:nvPr/>
        </p:nvSpPr>
        <p:spPr>
          <a:xfrm>
            <a:off x="3470796" y="507866"/>
            <a:ext cx="9018303" cy="162559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10000">
                <a:solidFill>
                  <a:srgbClr val="0433FF"/>
                </a:solidFill>
                <a:latin typeface="Phosphate Inline"/>
                <a:ea typeface="Phosphate Inline"/>
                <a:cs typeface="Phosphate Inline"/>
                <a:sym typeface="Phosphate Inline"/>
              </a:defRPr>
            </a:lvl1pPr>
          </a:lstStyle>
          <a:p>
            <a:pPr/>
            <a:r>
              <a:t>Columbo - cd</a:t>
            </a:r>
          </a:p>
        </p:txBody>
      </p:sp>
      <p:sp>
        <p:nvSpPr>
          <p:cNvPr id="292" name="Z ust negocjatora Columbo możesz usłyszeć:…"/>
          <p:cNvSpPr txBox="1"/>
          <p:nvPr/>
        </p:nvSpPr>
        <p:spPr>
          <a:xfrm>
            <a:off x="-398395" y="2704478"/>
            <a:ext cx="24070391" cy="131425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4700">
                <a:solidFill>
                  <a:srgbClr val="5E5E5E"/>
                </a:solidFill>
                <a:latin typeface="Phosphate Inline"/>
                <a:ea typeface="Phosphate Inline"/>
                <a:cs typeface="Phosphate Inline"/>
                <a:sym typeface="Phosphate Inline"/>
              </a:defRPr>
            </a:pPr>
            <a:r>
              <a:t>Z ust negocjatora Columbo możesz usłyszeć: </a:t>
            </a:r>
          </a:p>
          <a:p>
            <a:pPr defTabSz="2438338">
              <a:lnSpc>
                <a:spcPct val="150000"/>
              </a:lnSpc>
              <a:defRPr b="0" sz="4700">
                <a:solidFill>
                  <a:srgbClr val="5E5E5E"/>
                </a:solidFill>
                <a:latin typeface="Phosphate Inline"/>
                <a:ea typeface="Phosphate Inline"/>
                <a:cs typeface="Phosphate Inline"/>
                <a:sym typeface="Phosphate Inline"/>
              </a:defRPr>
            </a:pPr>
          </a:p>
          <a:p>
            <a:pPr defTabSz="2438338">
              <a:lnSpc>
                <a:spcPct val="150000"/>
              </a:lnSpc>
              <a:defRPr b="0" sz="4700">
                <a:solidFill>
                  <a:srgbClr val="FF2600"/>
                </a:solidFill>
                <a:latin typeface="Phosphate Inline"/>
                <a:ea typeface="Phosphate Inline"/>
                <a:cs typeface="Phosphate Inline"/>
                <a:sym typeface="Phosphate Inline"/>
              </a:defRPr>
            </a:pPr>
            <a:r>
              <a:t>	–  Wie Pan, ja w zasadzie to jestem tu tylko asystentem, a oni mi kazali negocjować z Panem taki kontrakt, ... </a:t>
            </a:r>
          </a:p>
          <a:p>
            <a:pPr defTabSz="2438338">
              <a:lnSpc>
                <a:spcPct val="150000"/>
              </a:lnSpc>
              <a:defRPr b="0" sz="4700">
                <a:solidFill>
                  <a:srgbClr val="5E5E5E"/>
                </a:solidFill>
                <a:latin typeface="Phosphate Inline"/>
                <a:ea typeface="Phosphate Inline"/>
                <a:cs typeface="Phosphate Inline"/>
                <a:sym typeface="Phosphate Inline"/>
              </a:defRPr>
            </a:pPr>
            <a:r>
              <a:t>	</a:t>
            </a:r>
            <a:r>
              <a:rPr>
                <a:solidFill>
                  <a:srgbClr val="0433FF"/>
                </a:solidFill>
              </a:rPr>
              <a:t>–  Ja jestem tylko prostym pracownikiem, ... </a:t>
            </a:r>
          </a:p>
          <a:p>
            <a:pPr defTabSz="2438338">
              <a:lnSpc>
                <a:spcPct val="150000"/>
              </a:lnSpc>
              <a:defRPr b="0" sz="4700">
                <a:solidFill>
                  <a:srgbClr val="5E5E5E"/>
                </a:solidFill>
                <a:latin typeface="Phosphate Inline"/>
                <a:ea typeface="Phosphate Inline"/>
                <a:cs typeface="Phosphate Inline"/>
                <a:sym typeface="Phosphate Inline"/>
              </a:defRPr>
            </a:pPr>
            <a:r>
              <a:t>	</a:t>
            </a:r>
            <a:r>
              <a:rPr>
                <a:solidFill>
                  <a:srgbClr val="FF2600"/>
                </a:solidFill>
              </a:rPr>
              <a:t>–  Wie Pani, ja w zasadzie nie znam się na tych sprawach, ... </a:t>
            </a:r>
          </a:p>
          <a:p>
            <a:pPr defTabSz="2438338">
              <a:lnSpc>
                <a:spcPct val="150000"/>
              </a:lnSpc>
              <a:defRPr b="0" sz="4700">
                <a:solidFill>
                  <a:srgbClr val="5E5E5E"/>
                </a:solidFill>
                <a:latin typeface="Phosphate Inline"/>
                <a:ea typeface="Phosphate Inline"/>
                <a:cs typeface="Phosphate Inline"/>
                <a:sym typeface="Phosphate Inline"/>
              </a:defRPr>
            </a:pPr>
            <a:r>
              <a:t>	</a:t>
            </a:r>
            <a:r>
              <a:rPr>
                <a:solidFill>
                  <a:srgbClr val="0433FF"/>
                </a:solidFill>
              </a:rPr>
              <a:t>–  dawno wypadłem z tematu, już nie śledzę rynku i nie orientuję się w tym</a:t>
            </a:r>
            <a:br/>
          </a:p>
          <a:p>
            <a:pPr defTabSz="2438338">
              <a:lnSpc>
                <a:spcPct val="150000"/>
              </a:lnSpc>
              <a:defRPr b="0" sz="5000">
                <a:solidFill>
                  <a:srgbClr val="5E5E5E"/>
                </a:solidFill>
                <a:latin typeface="Phosphate Inline"/>
                <a:ea typeface="Phosphate Inline"/>
                <a:cs typeface="Phosphate Inline"/>
                <a:sym typeface="Phosphate Inline"/>
              </a:defRPr>
            </a:pPr>
            <a:br/>
          </a:p>
          <a:p>
            <a:pPr defTabSz="2438338">
              <a:lnSpc>
                <a:spcPct val="150000"/>
              </a:lnSpc>
              <a:defRPr b="0" sz="5000">
                <a:solidFill>
                  <a:srgbClr val="5E5E5E"/>
                </a:solidFill>
                <a:latin typeface="Phosphate Inline"/>
                <a:ea typeface="Phosphate Inline"/>
                <a:cs typeface="Phosphate Inline"/>
                <a:sym typeface="Phosphate Inline"/>
              </a:defRPr>
            </a:pPr>
          </a:p>
        </p:txBody>
      </p:sp>
      <p:pic>
        <p:nvPicPr>
          <p:cNvPr id="293"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pic>
        <p:nvPicPr>
          <p:cNvPr id="294" name="Zrzut ekranu 2023-06-24 o 11.36.54.png" descr="Zrzut ekranu 2023-06-24 o 11.36.54.png"/>
          <p:cNvPicPr>
            <a:picLocks noChangeAspect="1"/>
          </p:cNvPicPr>
          <p:nvPr/>
        </p:nvPicPr>
        <p:blipFill>
          <a:blip r:embed="rId5">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92"/>
                                        </p:tgtEl>
                                        <p:attrNameLst>
                                          <p:attrName>style.visibility</p:attrName>
                                        </p:attrNameLst>
                                      </p:cBhvr>
                                      <p:to>
                                        <p:strVal val="visible"/>
                                      </p:to>
                                    </p:set>
                                    <p:animEffect filter="fade" transition="in">
                                      <p:cBhvr>
                                        <p:cTn id="7" dur="1000"/>
                                        <p:tgtEl>
                                          <p:spTgt spid="2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2"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6"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297"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298"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299" name="Standardowa procedura/umowa"/>
          <p:cNvSpPr txBox="1"/>
          <p:nvPr/>
        </p:nvSpPr>
        <p:spPr>
          <a:xfrm>
            <a:off x="1600044" y="593273"/>
            <a:ext cx="23451451" cy="14547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8900">
                <a:solidFill>
                  <a:srgbClr val="0433FF"/>
                </a:solidFill>
                <a:latin typeface="Phosphate Inline"/>
                <a:ea typeface="Phosphate Inline"/>
                <a:cs typeface="Phosphate Inline"/>
                <a:sym typeface="Phosphate Inline"/>
              </a:defRPr>
            </a:lvl1pPr>
          </a:lstStyle>
          <a:p>
            <a:pPr/>
            <a:r>
              <a:t>Standardowa procedura/umowa </a:t>
            </a:r>
          </a:p>
        </p:txBody>
      </p:sp>
      <p:sp>
        <p:nvSpPr>
          <p:cNvPr id="300" name="Czasami możesz usłyszeć od rozmówcy taką kwestię:…"/>
          <p:cNvSpPr txBox="1"/>
          <p:nvPr/>
        </p:nvSpPr>
        <p:spPr>
          <a:xfrm>
            <a:off x="156805" y="1976544"/>
            <a:ext cx="24070391" cy="164125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4700">
                <a:solidFill>
                  <a:srgbClr val="5E5E5E"/>
                </a:solidFill>
                <a:latin typeface="Phosphate Inline"/>
                <a:ea typeface="Phosphate Inline"/>
                <a:cs typeface="Phosphate Inline"/>
                <a:sym typeface="Phosphate Inline"/>
              </a:defRPr>
            </a:pPr>
            <a:r>
              <a:t>Czasami możesz usłyszeć od rozmówcy taką kwestię: </a:t>
            </a:r>
          </a:p>
          <a:p>
            <a:pPr defTabSz="2438338">
              <a:lnSpc>
                <a:spcPct val="150000"/>
              </a:lnSpc>
              <a:defRPr b="0" sz="4700">
                <a:solidFill>
                  <a:srgbClr val="5E5E5E"/>
                </a:solidFill>
                <a:latin typeface="Phosphate Inline"/>
                <a:ea typeface="Phosphate Inline"/>
                <a:cs typeface="Phosphate Inline"/>
                <a:sym typeface="Phosphate Inline"/>
              </a:defRPr>
            </a:pPr>
            <a:r>
              <a:t>	</a:t>
            </a:r>
            <a:r>
              <a:rPr>
                <a:solidFill>
                  <a:srgbClr val="D86154"/>
                </a:solidFill>
              </a:rPr>
              <a:t>–  My tak zawsze robimy. </a:t>
            </a:r>
            <a:endParaRPr>
              <a:solidFill>
                <a:srgbClr val="D86154"/>
              </a:solidFill>
            </a:endParaRPr>
          </a:p>
          <a:p>
            <a:pPr defTabSz="2438338">
              <a:lnSpc>
                <a:spcPct val="150000"/>
              </a:lnSpc>
              <a:defRPr b="0" sz="4700">
                <a:solidFill>
                  <a:srgbClr val="5E5E5E"/>
                </a:solidFill>
                <a:latin typeface="Phosphate Inline"/>
                <a:ea typeface="Phosphate Inline"/>
                <a:cs typeface="Phosphate Inline"/>
                <a:sym typeface="Phosphate Inline"/>
              </a:defRPr>
            </a:pPr>
            <a:r>
              <a:rPr>
                <a:solidFill>
                  <a:srgbClr val="D86154"/>
                </a:solidFill>
              </a:rPr>
              <a:t>	–  Działamy tak od 10 lat.</a:t>
            </a:r>
            <a:r>
              <a:t> </a:t>
            </a:r>
          </a:p>
          <a:p>
            <a:pPr defTabSz="2438338">
              <a:lnSpc>
                <a:spcPct val="150000"/>
              </a:lnSpc>
              <a:defRPr b="0" sz="4700">
                <a:solidFill>
                  <a:srgbClr val="FF2600"/>
                </a:solidFill>
                <a:latin typeface="Phosphate Inline"/>
                <a:ea typeface="Phosphate Inline"/>
                <a:cs typeface="Phosphate Inline"/>
                <a:sym typeface="Phosphate Inline"/>
              </a:defRPr>
            </a:pPr>
            <a:r>
              <a:t>	–  To standardowa procedura, wszyscy nasi klienci przez nią przechodzą. </a:t>
            </a:r>
          </a:p>
          <a:p>
            <a:pPr defTabSz="2438338">
              <a:lnSpc>
                <a:spcPct val="150000"/>
              </a:lnSpc>
              <a:defRPr b="0" sz="4700">
                <a:solidFill>
                  <a:srgbClr val="5E5E5E"/>
                </a:solidFill>
                <a:latin typeface="Phosphate Inline"/>
                <a:ea typeface="Phosphate Inline"/>
                <a:cs typeface="Phosphate Inline"/>
                <a:sym typeface="Phosphate Inline"/>
              </a:defRPr>
            </a:pPr>
            <a:r>
              <a:rPr>
                <a:solidFill>
                  <a:srgbClr val="FF2600"/>
                </a:solidFill>
              </a:rPr>
              <a:t>	–  To standardowa umowa, stosujemy ją przy wszystkich klientach. </a:t>
            </a:r>
            <a:br/>
            <a:r>
              <a:t>Pamiętaj – w biznesie można zmieniać standardy, umowy, procedury... Jeśli negocjujesz, to właśnie po to, aby ustalić warunki korzystne dla obu stron. Jeśli „standardowa” procedura lub umowa zawiera niekorzystne dla Ciebie warunki, nalegaj na negocjowanie ich. </a:t>
            </a:r>
            <a:br/>
          </a:p>
          <a:p>
            <a:pPr defTabSz="2438338">
              <a:lnSpc>
                <a:spcPct val="150000"/>
              </a:lnSpc>
              <a:defRPr b="0" sz="4700">
                <a:solidFill>
                  <a:srgbClr val="5E5E5E"/>
                </a:solidFill>
                <a:latin typeface="Phosphate Inline"/>
                <a:ea typeface="Phosphate Inline"/>
                <a:cs typeface="Phosphate Inline"/>
                <a:sym typeface="Phosphate Inline"/>
              </a:defRPr>
            </a:pPr>
          </a:p>
          <a:p>
            <a:pPr defTabSz="2438338">
              <a:lnSpc>
                <a:spcPct val="150000"/>
              </a:lnSpc>
              <a:defRPr b="0" sz="5000">
                <a:solidFill>
                  <a:srgbClr val="5E5E5E"/>
                </a:solidFill>
                <a:latin typeface="Phosphate Inline"/>
                <a:ea typeface="Phosphate Inline"/>
                <a:cs typeface="Phosphate Inline"/>
                <a:sym typeface="Phosphate Inline"/>
              </a:defRPr>
            </a:pPr>
            <a:br/>
          </a:p>
          <a:p>
            <a:pPr defTabSz="2438338">
              <a:lnSpc>
                <a:spcPct val="150000"/>
              </a:lnSpc>
              <a:defRPr b="0" sz="5000">
                <a:solidFill>
                  <a:srgbClr val="5E5E5E"/>
                </a:solidFill>
                <a:latin typeface="Phosphate Inline"/>
                <a:ea typeface="Phosphate Inline"/>
                <a:cs typeface="Phosphate Inline"/>
                <a:sym typeface="Phosphate Inline"/>
              </a:defRPr>
            </a:pPr>
          </a:p>
        </p:txBody>
      </p:sp>
      <p:pic>
        <p:nvPicPr>
          <p:cNvPr id="301"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pic>
        <p:nvPicPr>
          <p:cNvPr id="302" name="Zrzut ekranu 2023-06-24 o 11.36.54.png" descr="Zrzut ekranu 2023-06-24 o 11.36.54.png"/>
          <p:cNvPicPr>
            <a:picLocks noChangeAspect="1"/>
          </p:cNvPicPr>
          <p:nvPr/>
        </p:nvPicPr>
        <p:blipFill>
          <a:blip r:embed="rId5">
            <a:extLst/>
          </a:blip>
          <a:stretch>
            <a:fillRect/>
          </a:stretch>
        </p:blipFill>
        <p:spPr>
          <a:xfrm>
            <a:off x="434707" y="11100390"/>
            <a:ext cx="1688090" cy="242149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00"/>
                                        </p:tgtEl>
                                        <p:attrNameLst>
                                          <p:attrName>style.visibility</p:attrName>
                                        </p:attrNameLst>
                                      </p:cBhvr>
                                      <p:to>
                                        <p:strVal val="visible"/>
                                      </p:to>
                                    </p:set>
                                    <p:animEffect filter="fade" transition="in">
                                      <p:cBhvr>
                                        <p:cTn id="7" dur="1000"/>
                                        <p:tgtEl>
                                          <p:spTgt spid="3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0"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4"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305"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306"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307" name="Mój błąd"/>
          <p:cNvSpPr txBox="1"/>
          <p:nvPr/>
        </p:nvSpPr>
        <p:spPr>
          <a:xfrm>
            <a:off x="2903901" y="593273"/>
            <a:ext cx="7358141" cy="14547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8900">
                <a:solidFill>
                  <a:srgbClr val="0433FF"/>
                </a:solidFill>
                <a:latin typeface="Phosphate Inline"/>
                <a:ea typeface="Phosphate Inline"/>
                <a:cs typeface="Phosphate Inline"/>
                <a:sym typeface="Phosphate Inline"/>
              </a:defRPr>
            </a:lvl1pPr>
          </a:lstStyle>
          <a:p>
            <a:pPr/>
            <a:r>
              <a:t>Mój błąd </a:t>
            </a:r>
          </a:p>
        </p:txBody>
      </p:sp>
      <p:sp>
        <p:nvSpPr>
          <p:cNvPr id="308" name="Stosujący tę technikę najczęściej bardzo z Tobą współpracują podczas negocjacji, chętnie słuchają Twoich argumentów, przytakują, zaskakująco łatwo ustępują, aż do momentu, gdy usłyszysz...…"/>
          <p:cNvSpPr txBox="1"/>
          <p:nvPr/>
        </p:nvSpPr>
        <p:spPr>
          <a:xfrm>
            <a:off x="203083" y="2026796"/>
            <a:ext cx="24070391" cy="175024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4700">
                <a:solidFill>
                  <a:srgbClr val="5E5E5E"/>
                </a:solidFill>
                <a:latin typeface="Phosphate Inline"/>
                <a:ea typeface="Phosphate Inline"/>
                <a:cs typeface="Phosphate Inline"/>
                <a:sym typeface="Phosphate Inline"/>
              </a:defRPr>
            </a:pPr>
            <a:r>
              <a:t>Stosujący tę technikę najczęściej bardzo z Tobą współpracują podczas negocjacji, chętnie słuchają Twoich argumentów, przytakują, zaskakująco łatwo ustępują, aż do momentu, gdy usłyszysz... </a:t>
            </a:r>
          </a:p>
          <a:p>
            <a:pPr defTabSz="2438338">
              <a:lnSpc>
                <a:spcPct val="150000"/>
              </a:lnSpc>
              <a:defRPr b="0" sz="4700">
                <a:solidFill>
                  <a:srgbClr val="5E5E5E"/>
                </a:solidFill>
                <a:latin typeface="Phosphate Inline"/>
                <a:ea typeface="Phosphate Inline"/>
                <a:cs typeface="Phosphate Inline"/>
                <a:sym typeface="Phosphate Inline"/>
              </a:defRPr>
            </a:pPr>
            <a:r>
              <a:rPr>
                <a:solidFill>
                  <a:srgbClr val="FF2600"/>
                </a:solidFill>
              </a:rPr>
              <a:t>– Najmocniej przepraszam, właśnie zorientowałem się, że popełniłem błąd w obliczeniach. Naprawdę przepraszam, ale obawiam się, że będziemy musieli wrócić do części naszych ustaleń. </a:t>
            </a:r>
            <a:br/>
            <a:r>
              <a:t>lub </a:t>
            </a:r>
          </a:p>
          <a:p>
            <a:pPr defTabSz="2438338">
              <a:lnSpc>
                <a:spcPct val="150000"/>
              </a:lnSpc>
              <a:defRPr b="0" sz="4700">
                <a:solidFill>
                  <a:srgbClr val="FF2600"/>
                </a:solidFill>
                <a:latin typeface="Phosphate Inline"/>
                <a:ea typeface="Phosphate Inline"/>
                <a:cs typeface="Phosphate Inline"/>
                <a:sym typeface="Phosphate Inline"/>
              </a:defRPr>
            </a:pPr>
            <a:r>
              <a:t>– Bardzo mi przykro, najwyraźniej popełniłem błąd. Opacznie zrozumiałem te dane. Musimy ponownie rozpatrzyć kwestię X. </a:t>
            </a:r>
          </a:p>
          <a:p>
            <a:pPr defTabSz="2438338">
              <a:lnSpc>
                <a:spcPct val="150000"/>
              </a:lnSpc>
              <a:defRPr b="0" sz="4700">
                <a:solidFill>
                  <a:srgbClr val="5E5E5E"/>
                </a:solidFill>
                <a:latin typeface="Phosphate Inline"/>
                <a:ea typeface="Phosphate Inline"/>
                <a:cs typeface="Phosphate Inline"/>
                <a:sym typeface="Phosphate Inline"/>
              </a:defRPr>
            </a:pPr>
            <a:br/>
          </a:p>
          <a:p>
            <a:pPr defTabSz="2438338">
              <a:lnSpc>
                <a:spcPct val="150000"/>
              </a:lnSpc>
              <a:defRPr b="0" sz="4700">
                <a:solidFill>
                  <a:srgbClr val="5E5E5E"/>
                </a:solidFill>
                <a:latin typeface="Phosphate Inline"/>
                <a:ea typeface="Phosphate Inline"/>
                <a:cs typeface="Phosphate Inline"/>
                <a:sym typeface="Phosphate Inline"/>
              </a:defRPr>
            </a:pPr>
          </a:p>
          <a:p>
            <a:pPr defTabSz="2438338">
              <a:lnSpc>
                <a:spcPct val="150000"/>
              </a:lnSpc>
              <a:defRPr b="0" sz="5000">
                <a:solidFill>
                  <a:srgbClr val="5E5E5E"/>
                </a:solidFill>
                <a:latin typeface="Phosphate Inline"/>
                <a:ea typeface="Phosphate Inline"/>
                <a:cs typeface="Phosphate Inline"/>
                <a:sym typeface="Phosphate Inline"/>
              </a:defRPr>
            </a:pPr>
            <a:br/>
          </a:p>
          <a:p>
            <a:pPr defTabSz="2438338">
              <a:lnSpc>
                <a:spcPct val="150000"/>
              </a:lnSpc>
              <a:defRPr b="0" sz="5000">
                <a:solidFill>
                  <a:srgbClr val="5E5E5E"/>
                </a:solidFill>
                <a:latin typeface="Phosphate Inline"/>
                <a:ea typeface="Phosphate Inline"/>
                <a:cs typeface="Phosphate Inline"/>
                <a:sym typeface="Phosphate Inline"/>
              </a:defRPr>
            </a:pPr>
          </a:p>
        </p:txBody>
      </p:sp>
      <p:pic>
        <p:nvPicPr>
          <p:cNvPr id="309"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pic>
        <p:nvPicPr>
          <p:cNvPr id="310" name="Zrzut ekranu 2023-06-24 o 11.36.54.png" descr="Zrzut ekranu 2023-06-24 o 11.36.54.png"/>
          <p:cNvPicPr>
            <a:picLocks noChangeAspect="1"/>
          </p:cNvPicPr>
          <p:nvPr/>
        </p:nvPicPr>
        <p:blipFill>
          <a:blip r:embed="rId5">
            <a:extLst/>
          </a:blip>
          <a:stretch>
            <a:fillRect/>
          </a:stretch>
        </p:blipFill>
        <p:spPr>
          <a:xfrm>
            <a:off x="434707" y="11027426"/>
            <a:ext cx="1738956" cy="2494457"/>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08"/>
                                        </p:tgtEl>
                                        <p:attrNameLst>
                                          <p:attrName>style.visibility</p:attrName>
                                        </p:attrNameLst>
                                      </p:cBhvr>
                                      <p:to>
                                        <p:strVal val="visible"/>
                                      </p:to>
                                    </p:set>
                                    <p:animEffect filter="fade" transition="in">
                                      <p:cBhvr>
                                        <p:cTn id="7" dur="1000"/>
                                        <p:tgtEl>
                                          <p:spTgt spid="3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8"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7" name="42082372-synthetic-white-leather-texture-or-background.jpg" descr="42082372-synthetic-white-leather-texture-or-background.jpg"/>
          <p:cNvPicPr>
            <a:picLocks noChangeAspect="1"/>
          </p:cNvPicPr>
          <p:nvPr/>
        </p:nvPicPr>
        <p:blipFill>
          <a:blip r:embed="rId2">
            <a:extLst/>
          </a:blip>
          <a:stretch>
            <a:fillRect/>
          </a:stretch>
        </p:blipFill>
        <p:spPr>
          <a:xfrm>
            <a:off x="-173376" y="-150929"/>
            <a:ext cx="24624909" cy="16063017"/>
          </a:xfrm>
          <a:prstGeom prst="rect">
            <a:avLst/>
          </a:prstGeom>
          <a:ln w="12700">
            <a:miter lim="400000"/>
          </a:ln>
        </p:spPr>
      </p:pic>
      <p:sp>
        <p:nvSpPr>
          <p:cNvPr id="138" name="Wyższa Szkoła Edukacja w Sporcie…"/>
          <p:cNvSpPr txBox="1"/>
          <p:nvPr/>
        </p:nvSpPr>
        <p:spPr>
          <a:xfrm>
            <a:off x="20236172" y="11654173"/>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139" name="EWS_logokrzywe czarne 15x15.pdf" descr="EWS_logokrzywe czarne 15x15.pdf"/>
          <p:cNvPicPr>
            <a:picLocks noChangeAspect="1"/>
          </p:cNvPicPr>
          <p:nvPr/>
        </p:nvPicPr>
        <p:blipFill>
          <a:blip r:embed="rId3">
            <a:extLst/>
          </a:blip>
          <a:stretch>
            <a:fillRect/>
          </a:stretch>
        </p:blipFill>
        <p:spPr>
          <a:xfrm>
            <a:off x="21713332" y="10438198"/>
            <a:ext cx="1254700" cy="1119883"/>
          </a:xfrm>
          <a:prstGeom prst="rect">
            <a:avLst/>
          </a:prstGeom>
          <a:ln w="12700">
            <a:miter lim="400000"/>
          </a:ln>
        </p:spPr>
      </p:pic>
      <p:sp>
        <p:nvSpPr>
          <p:cNvPr id="140" name="TECHNIKI W TRAKCIE NEGOCJACJI"/>
          <p:cNvSpPr txBox="1"/>
          <p:nvPr/>
        </p:nvSpPr>
        <p:spPr>
          <a:xfrm>
            <a:off x="4078196" y="376292"/>
            <a:ext cx="18821401" cy="162559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2438338">
              <a:defRPr b="0" sz="10000">
                <a:solidFill>
                  <a:srgbClr val="0433FF"/>
                </a:solidFill>
                <a:latin typeface="Phosphate Inline"/>
                <a:ea typeface="Phosphate Inline"/>
                <a:cs typeface="Phosphate Inline"/>
                <a:sym typeface="Phosphate Inline"/>
              </a:defRPr>
            </a:lvl1pPr>
          </a:lstStyle>
          <a:p>
            <a:pPr/>
            <a:r>
              <a:t>TECHNIKI W TRAKCIE NEGOCJACJI </a:t>
            </a:r>
          </a:p>
        </p:txBody>
      </p:sp>
      <p:sp>
        <p:nvSpPr>
          <p:cNvPr id="141" name="O wiele więcej technik mamy do dyspozycji prowadząc już negocjacje.…"/>
          <p:cNvSpPr txBox="1"/>
          <p:nvPr/>
        </p:nvSpPr>
        <p:spPr>
          <a:xfrm>
            <a:off x="632426" y="4256266"/>
            <a:ext cx="23119147" cy="60858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defRPr b="0" sz="7600">
                <a:solidFill>
                  <a:srgbClr val="5E5E5E"/>
                </a:solidFill>
                <a:latin typeface="Phosphate Inline"/>
                <a:ea typeface="Phosphate Inline"/>
                <a:cs typeface="Phosphate Inline"/>
                <a:sym typeface="Phosphate Inline"/>
              </a:defRPr>
            </a:pPr>
            <a:r>
              <a:t>O wiele więcej technik mamy do dyspozycji prowadząc już negocjacje.</a:t>
            </a:r>
          </a:p>
          <a:p>
            <a:pPr defTabSz="2438338">
              <a:defRPr b="0" sz="7600">
                <a:solidFill>
                  <a:srgbClr val="5E5E5E"/>
                </a:solidFill>
                <a:latin typeface="Phosphate Inline"/>
                <a:ea typeface="Phosphate Inline"/>
                <a:cs typeface="Phosphate Inline"/>
                <a:sym typeface="Phosphate Inline"/>
              </a:defRPr>
            </a:pPr>
            <a:r>
              <a:t>Poniżej przedstawiam 29 technik, które można zastosować podczas negocjacji.</a:t>
            </a:r>
          </a:p>
        </p:txBody>
      </p:sp>
      <p:pic>
        <p:nvPicPr>
          <p:cNvPr id="142" name="perception-3110813-1024x683.jpg" descr="perception-3110813-1024x683.jpg"/>
          <p:cNvPicPr>
            <a:picLocks noChangeAspect="1"/>
          </p:cNvPicPr>
          <p:nvPr/>
        </p:nvPicPr>
        <p:blipFill>
          <a:blip r:embed="rId4">
            <a:extLst/>
          </a:blip>
          <a:stretch>
            <a:fillRect/>
          </a:stretch>
        </p:blipFill>
        <p:spPr>
          <a:xfrm>
            <a:off x="553757" y="228196"/>
            <a:ext cx="2881275" cy="1921789"/>
          </a:xfrm>
          <a:prstGeom prst="rect">
            <a:avLst/>
          </a:prstGeom>
          <a:ln w="12700">
            <a:miter lim="400000"/>
          </a:ln>
        </p:spPr>
      </p:pic>
      <p:pic>
        <p:nvPicPr>
          <p:cNvPr id="143" name="Zrzut ekranu 2023-06-24 o 11.36.54.png" descr="Zrzut ekranu 2023-06-24 o 11.36.54.png"/>
          <p:cNvPicPr>
            <a:picLocks noChangeAspect="1"/>
          </p:cNvPicPr>
          <p:nvPr/>
        </p:nvPicPr>
        <p:blipFill>
          <a:blip r:embed="rId5">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41"/>
                                        </p:tgtEl>
                                        <p:attrNameLst>
                                          <p:attrName>style.visibility</p:attrName>
                                        </p:attrNameLst>
                                      </p:cBhvr>
                                      <p:to>
                                        <p:strVal val="visible"/>
                                      </p:to>
                                    </p:set>
                                    <p:animEffect filter="fade" transition="in">
                                      <p:cBhvr>
                                        <p:cTn id="7"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1"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2"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313"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314"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315" name="Zabójcza riposta"/>
          <p:cNvSpPr txBox="1"/>
          <p:nvPr/>
        </p:nvSpPr>
        <p:spPr>
          <a:xfrm>
            <a:off x="3159004" y="593273"/>
            <a:ext cx="11445929" cy="14547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8900">
                <a:solidFill>
                  <a:srgbClr val="0433FF"/>
                </a:solidFill>
                <a:latin typeface="Phosphate Inline"/>
                <a:ea typeface="Phosphate Inline"/>
                <a:cs typeface="Phosphate Inline"/>
                <a:sym typeface="Phosphate Inline"/>
              </a:defRPr>
            </a:lvl1pPr>
          </a:lstStyle>
          <a:p>
            <a:pPr/>
            <a:r>
              <a:t>Zabójcza riposta </a:t>
            </a:r>
          </a:p>
        </p:txBody>
      </p:sp>
      <p:sp>
        <p:nvSpPr>
          <p:cNvPr id="316" name="Jest to jedna z technik wywierania presji psychologicznej. Jej celem jest wywołanie niepewności w przeciwniku i podważenie jego wiary we własne stanowisko.…"/>
          <p:cNvSpPr txBox="1"/>
          <p:nvPr/>
        </p:nvSpPr>
        <p:spPr>
          <a:xfrm>
            <a:off x="-41608" y="2625135"/>
            <a:ext cx="24070391" cy="107740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4700">
                <a:solidFill>
                  <a:srgbClr val="5E5E5E"/>
                </a:solidFill>
                <a:latin typeface="Phosphate Inline"/>
                <a:ea typeface="Phosphate Inline"/>
                <a:cs typeface="Phosphate Inline"/>
                <a:sym typeface="Phosphate Inline"/>
              </a:defRPr>
            </a:pPr>
            <a:r>
              <a:t>Jest to jedna z technik wywierania presji psychologicznej. Jej celem jest wywołanie niepewności w przeciwniku i podważenie jego wiary we własne stanowisko. </a:t>
            </a:r>
          </a:p>
          <a:p>
            <a:pPr defTabSz="2438338">
              <a:lnSpc>
                <a:spcPct val="150000"/>
              </a:lnSpc>
              <a:defRPr b="0" sz="4700">
                <a:solidFill>
                  <a:srgbClr val="5E5E5E"/>
                </a:solidFill>
                <a:latin typeface="Phosphate Inline"/>
                <a:ea typeface="Phosphate Inline"/>
                <a:cs typeface="Phosphate Inline"/>
                <a:sym typeface="Phosphate Inline"/>
              </a:defRPr>
            </a:pPr>
            <a:r>
              <a:t>Stosujący tę technikę korzystają z wypowiedzi typu: </a:t>
            </a:r>
          </a:p>
          <a:p>
            <a:pPr defTabSz="2438338">
              <a:lnSpc>
                <a:spcPct val="150000"/>
              </a:lnSpc>
              <a:defRPr b="0" sz="4700">
                <a:solidFill>
                  <a:srgbClr val="FF2600"/>
                </a:solidFill>
                <a:latin typeface="Phosphate Inline"/>
                <a:ea typeface="Phosphate Inline"/>
                <a:cs typeface="Phosphate Inline"/>
                <a:sym typeface="Phosphate Inline"/>
              </a:defRPr>
            </a:pPr>
            <a:r>
              <a:t>	–  Skąd macie te dane? </a:t>
            </a:r>
          </a:p>
          <a:p>
            <a:pPr defTabSz="2438338">
              <a:lnSpc>
                <a:spcPct val="150000"/>
              </a:lnSpc>
              <a:defRPr b="0" sz="4700">
                <a:solidFill>
                  <a:srgbClr val="FF2600"/>
                </a:solidFill>
                <a:latin typeface="Phosphate Inline"/>
                <a:ea typeface="Phosphate Inline"/>
                <a:cs typeface="Phosphate Inline"/>
                <a:sym typeface="Phosphate Inline"/>
              </a:defRPr>
            </a:pPr>
            <a:r>
              <a:t>	–  Jaka jest główna treść Pani stanowiska? </a:t>
            </a:r>
          </a:p>
          <a:p>
            <a:pPr defTabSz="2438338">
              <a:lnSpc>
                <a:spcPct val="150000"/>
              </a:lnSpc>
              <a:defRPr b="0" sz="4700">
                <a:solidFill>
                  <a:srgbClr val="FF2600"/>
                </a:solidFill>
                <a:latin typeface="Phosphate Inline"/>
                <a:ea typeface="Phosphate Inline"/>
                <a:cs typeface="Phosphate Inline"/>
                <a:sym typeface="Phosphate Inline"/>
              </a:defRPr>
            </a:pPr>
            <a:r>
              <a:t>	–  To już słyszałem, proszę mi powiedzieć co Pan właściwie proponuje? </a:t>
            </a:r>
            <a:br/>
            <a:r>
              <a:t>	–  Proszę zmienić ofertę, jeśli chcecie Państwo się dogadać. </a:t>
            </a:r>
          </a:p>
          <a:p>
            <a:pPr defTabSz="2438338">
              <a:lnSpc>
                <a:spcPct val="150000"/>
              </a:lnSpc>
              <a:defRPr b="0" sz="5000">
                <a:solidFill>
                  <a:srgbClr val="5E5E5E"/>
                </a:solidFill>
                <a:latin typeface="Phosphate Inline"/>
                <a:ea typeface="Phosphate Inline"/>
                <a:cs typeface="Phosphate Inline"/>
                <a:sym typeface="Phosphate Inline"/>
              </a:defRPr>
            </a:pPr>
          </a:p>
        </p:txBody>
      </p:sp>
      <p:pic>
        <p:nvPicPr>
          <p:cNvPr id="317"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pic>
        <p:nvPicPr>
          <p:cNvPr id="318" name="Zrzut ekranu 2023-06-24 o 11.36.54.png" descr="Zrzut ekranu 2023-06-24 o 11.36.54.png"/>
          <p:cNvPicPr>
            <a:picLocks noChangeAspect="1"/>
          </p:cNvPicPr>
          <p:nvPr/>
        </p:nvPicPr>
        <p:blipFill>
          <a:blip r:embed="rId5">
            <a:extLst/>
          </a:blip>
          <a:stretch>
            <a:fillRect/>
          </a:stretch>
        </p:blipFill>
        <p:spPr>
          <a:xfrm>
            <a:off x="434707" y="11030012"/>
            <a:ext cx="1737153" cy="249187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16"/>
                                        </p:tgtEl>
                                        <p:attrNameLst>
                                          <p:attrName>style.visibility</p:attrName>
                                        </p:attrNameLst>
                                      </p:cBhvr>
                                      <p:to>
                                        <p:strVal val="visible"/>
                                      </p:to>
                                    </p:set>
                                    <p:animEffect filter="fade" transition="in">
                                      <p:cBhvr>
                                        <p:cTn id="7" dur="1000"/>
                                        <p:tgtEl>
                                          <p:spTgt spid="3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6"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0"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321"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322"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323" name="Opóźniacze"/>
          <p:cNvSpPr txBox="1"/>
          <p:nvPr/>
        </p:nvSpPr>
        <p:spPr>
          <a:xfrm>
            <a:off x="3159004" y="593273"/>
            <a:ext cx="8089889" cy="14547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8900">
                <a:solidFill>
                  <a:srgbClr val="0433FF"/>
                </a:solidFill>
                <a:latin typeface="Phosphate Inline"/>
                <a:ea typeface="Phosphate Inline"/>
                <a:cs typeface="Phosphate Inline"/>
                <a:sym typeface="Phosphate Inline"/>
              </a:defRPr>
            </a:lvl1pPr>
          </a:lstStyle>
          <a:p>
            <a:pPr/>
            <a:r>
              <a:t>Opóźniacze </a:t>
            </a:r>
          </a:p>
        </p:txBody>
      </p:sp>
      <p:sp>
        <p:nvSpPr>
          <p:cNvPr id="324" name="Czasami zdarza się, że układ sił przy stole negocjacyjnym zależy od upływu czasu. Przykładową sytuacją jest strajk pracowników firmy produkcyjnej.…"/>
          <p:cNvSpPr txBox="1"/>
          <p:nvPr/>
        </p:nvSpPr>
        <p:spPr>
          <a:xfrm>
            <a:off x="156805" y="3217272"/>
            <a:ext cx="24070391" cy="958976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4700">
                <a:solidFill>
                  <a:srgbClr val="5E5E5E"/>
                </a:solidFill>
                <a:latin typeface="Phosphate Inline"/>
                <a:ea typeface="Phosphate Inline"/>
                <a:cs typeface="Phosphate Inline"/>
                <a:sym typeface="Phosphate Inline"/>
              </a:defRPr>
            </a:pPr>
            <a:r>
              <a:t>Czasami zdarza się, że układ sił przy stole negocjacyjnym zależy od upływu czasu. Przykładową sytuacją jest strajk pracowników firmy produkcyjnej. </a:t>
            </a:r>
          </a:p>
          <a:p>
            <a:pPr defTabSz="2438338">
              <a:lnSpc>
                <a:spcPct val="150000"/>
              </a:lnSpc>
              <a:defRPr b="0" sz="4700">
                <a:solidFill>
                  <a:srgbClr val="5E5E5E"/>
                </a:solidFill>
                <a:latin typeface="Phosphate Inline"/>
                <a:ea typeface="Phosphate Inline"/>
                <a:cs typeface="Phosphate Inline"/>
                <a:sym typeface="Phosphate Inline"/>
              </a:defRPr>
            </a:pPr>
            <a:r>
              <a:t>Każdy dzień, a nawet godzina przestoju w produkcji to poważne straty firmy. Zarządzającemu firmą będzie więc zależało na jak najszybszym osiągnięciu porozumienia. Przeciwnej stronie nie musi zależeć.. </a:t>
            </a:r>
            <a:br/>
            <a:r>
              <a:t>Opóźniacze to wszystkie działania, które mają odwlec w czasie osiągnięcie porozumienia. </a:t>
            </a:r>
            <a:br/>
          </a:p>
        </p:txBody>
      </p:sp>
      <p:pic>
        <p:nvPicPr>
          <p:cNvPr id="325"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pic>
        <p:nvPicPr>
          <p:cNvPr id="326" name="Zrzut ekranu 2023-06-24 o 11.36.54.png" descr="Zrzut ekranu 2023-06-24 o 11.36.54.png"/>
          <p:cNvPicPr>
            <a:picLocks noChangeAspect="1"/>
          </p:cNvPicPr>
          <p:nvPr/>
        </p:nvPicPr>
        <p:blipFill>
          <a:blip r:embed="rId5">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24"/>
                                        </p:tgtEl>
                                        <p:attrNameLst>
                                          <p:attrName>style.visibility</p:attrName>
                                        </p:attrNameLst>
                                      </p:cBhvr>
                                      <p:to>
                                        <p:strVal val="visible"/>
                                      </p:to>
                                    </p:set>
                                    <p:animEffect filter="fade" transition="in">
                                      <p:cBhvr>
                                        <p:cTn id="7" dur="1000"/>
                                        <p:tgtEl>
                                          <p:spTgt spid="3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4"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8"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329"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330"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331" name="Opóźniacze - cd"/>
          <p:cNvSpPr txBox="1"/>
          <p:nvPr/>
        </p:nvSpPr>
        <p:spPr>
          <a:xfrm>
            <a:off x="3867622" y="593273"/>
            <a:ext cx="8913504" cy="14547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8900">
                <a:solidFill>
                  <a:srgbClr val="0433FF"/>
                </a:solidFill>
                <a:latin typeface="Phosphate Inline"/>
                <a:ea typeface="Phosphate Inline"/>
                <a:cs typeface="Phosphate Inline"/>
                <a:sym typeface="Phosphate Inline"/>
              </a:defRPr>
            </a:lvl1pPr>
          </a:lstStyle>
          <a:p>
            <a:pPr/>
            <a:r>
              <a:t>Opóźniacze - cd</a:t>
            </a:r>
          </a:p>
        </p:txBody>
      </p:sp>
      <p:sp>
        <p:nvSpPr>
          <p:cNvPr id="332" name="Negocjatorzy mogą wówczas np.:…"/>
          <p:cNvSpPr txBox="1"/>
          <p:nvPr/>
        </p:nvSpPr>
        <p:spPr>
          <a:xfrm>
            <a:off x="1308528" y="1720829"/>
            <a:ext cx="24070390" cy="155304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2438338">
              <a:lnSpc>
                <a:spcPct val="150000"/>
              </a:lnSpc>
              <a:defRPr b="0" sz="4700">
                <a:solidFill>
                  <a:srgbClr val="5E5E5E"/>
                </a:solidFill>
                <a:latin typeface="Phosphate Inline"/>
                <a:ea typeface="Phosphate Inline"/>
                <a:cs typeface="Phosphate Inline"/>
                <a:sym typeface="Phosphate Inline"/>
              </a:defRPr>
            </a:pPr>
            <a:r>
              <a:t>	</a:t>
            </a:r>
            <a:r>
              <a:rPr sz="4100"/>
              <a:t>Negocjatorzy mogą wówczas np.: </a:t>
            </a:r>
            <a:endParaRPr sz="4100"/>
          </a:p>
          <a:p>
            <a:pPr algn="l" defTabSz="2438338">
              <a:lnSpc>
                <a:spcPct val="150000"/>
              </a:lnSpc>
              <a:defRPr b="0" sz="3900">
                <a:solidFill>
                  <a:srgbClr val="5E5E5E"/>
                </a:solidFill>
                <a:latin typeface="Phosphate Inline"/>
                <a:ea typeface="Phosphate Inline"/>
                <a:cs typeface="Phosphate Inline"/>
                <a:sym typeface="Phosphate Inline"/>
              </a:defRPr>
            </a:pPr>
            <a:r>
              <a:t>–  szczegółowo analizować wszystkie dokumenty, każdą stronę, „czepiać” się użytych słów, domagać się opinii ekspertów lub podważać takie opinie i autorytet ekspertów, domagać się kolejnej niezależnej ekspertyzy, </a:t>
            </a:r>
          </a:p>
          <a:p>
            <a:pPr algn="l" defTabSz="2438338">
              <a:lnSpc>
                <a:spcPct val="150000"/>
              </a:lnSpc>
              <a:defRPr b="0" sz="3900">
                <a:solidFill>
                  <a:srgbClr val="5E5E5E"/>
                </a:solidFill>
                <a:latin typeface="Phosphate Inline"/>
                <a:ea typeface="Phosphate Inline"/>
                <a:cs typeface="Phosphate Inline"/>
                <a:sym typeface="Phosphate Inline"/>
              </a:defRPr>
            </a:pPr>
            <a:r>
              <a:t>–  planować długie przerwy, korzystać z nich maksymalnie lub wręcz przedłużać je, 	</a:t>
            </a:r>
          </a:p>
          <a:p>
            <a:pPr algn="l" defTabSz="2438338">
              <a:lnSpc>
                <a:spcPct val="150000"/>
              </a:lnSpc>
              <a:defRPr b="0" sz="3900">
                <a:solidFill>
                  <a:srgbClr val="5E5E5E"/>
                </a:solidFill>
                <a:latin typeface="Phosphate Inline"/>
                <a:ea typeface="Phosphate Inline"/>
                <a:cs typeface="Phosphate Inline"/>
                <a:sym typeface="Phosphate Inline"/>
              </a:defRPr>
            </a:pPr>
            <a:r>
              <a:t>–  oczekiwać na dalsze wytyczne do rozmów, zarządzać przerwy na konsultacje,                               prosić o włączenie do rozmów ekspertów, na których przybycie trzeba poczekać, </a:t>
            </a:r>
          </a:p>
          <a:p>
            <a:pPr algn="l" defTabSz="2438338">
              <a:lnSpc>
                <a:spcPct val="150000"/>
              </a:lnSpc>
              <a:defRPr b="0" sz="3900">
                <a:solidFill>
                  <a:srgbClr val="5E5E5E"/>
                </a:solidFill>
                <a:latin typeface="Phosphate Inline"/>
                <a:ea typeface="Phosphate Inline"/>
                <a:cs typeface="Phosphate Inline"/>
                <a:sym typeface="Phosphate Inline"/>
              </a:defRPr>
            </a:pPr>
            <a:r>
              <a:t>–  wynajdywać powody do przesunięcie rozmów o kilka godzin lub dni, </a:t>
            </a:r>
          </a:p>
          <a:p>
            <a:pPr algn="l" defTabSz="2438338">
              <a:lnSpc>
                <a:spcPct val="150000"/>
              </a:lnSpc>
              <a:defRPr b="0" sz="4700">
                <a:solidFill>
                  <a:srgbClr val="5E5E5E"/>
                </a:solidFill>
                <a:latin typeface="Phosphate Inline"/>
                <a:ea typeface="Phosphate Inline"/>
                <a:cs typeface="Phosphate Inline"/>
                <a:sym typeface="Phosphate Inline"/>
              </a:defRPr>
            </a:pPr>
            <a:r>
              <a:rPr sz="3900"/>
              <a:t>–  stosować technikę rotacji negocjatorów, która wymusza cofnięcie się w negocjacjach lub podsumowanie wcześniejszych ustaleń, czasem powrót do niektórych z nich, </a:t>
            </a:r>
            <a:br>
              <a:rPr sz="3900"/>
            </a:br>
            <a:r>
              <a:rPr sz="3900"/>
              <a:t>–  prowokować pojedynki słowne, </a:t>
            </a:r>
            <a:br>
              <a:rPr sz="3900"/>
            </a:br>
            <a:r>
              <a:rPr sz="3900"/>
              <a:t>–  domagać się zmiany miejsca negocjacji pod różnymi pretekstami. </a:t>
            </a:r>
            <a:br/>
          </a:p>
          <a:p>
            <a:pPr algn="l" defTabSz="2438338">
              <a:lnSpc>
                <a:spcPct val="150000"/>
              </a:lnSpc>
              <a:defRPr b="0" sz="4700">
                <a:solidFill>
                  <a:srgbClr val="5E5E5E"/>
                </a:solidFill>
                <a:latin typeface="Phosphate Inline"/>
                <a:ea typeface="Phosphate Inline"/>
                <a:cs typeface="Phosphate Inline"/>
                <a:sym typeface="Phosphate Inline"/>
              </a:defRPr>
            </a:pPr>
            <a:br/>
          </a:p>
        </p:txBody>
      </p:sp>
      <p:pic>
        <p:nvPicPr>
          <p:cNvPr id="333"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pic>
        <p:nvPicPr>
          <p:cNvPr id="334" name="Zrzut ekranu 2023-06-24 o 11.36.54.png" descr="Zrzut ekranu 2023-06-24 o 11.36.54.png"/>
          <p:cNvPicPr>
            <a:picLocks noChangeAspect="1"/>
          </p:cNvPicPr>
          <p:nvPr/>
        </p:nvPicPr>
        <p:blipFill>
          <a:blip r:embed="rId5">
            <a:extLst/>
          </a:blip>
          <a:stretch>
            <a:fillRect/>
          </a:stretch>
        </p:blipFill>
        <p:spPr>
          <a:xfrm>
            <a:off x="22186064" y="5307565"/>
            <a:ext cx="1980712" cy="2841245"/>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32"/>
                                        </p:tgtEl>
                                        <p:attrNameLst>
                                          <p:attrName>style.visibility</p:attrName>
                                        </p:attrNameLst>
                                      </p:cBhvr>
                                      <p:to>
                                        <p:strVal val="visible"/>
                                      </p:to>
                                    </p:set>
                                    <p:animEffect filter="fade" transition="in">
                                      <p:cBhvr>
                                        <p:cTn id="7" dur="1000"/>
                                        <p:tgtEl>
                                          <p:spTgt spid="3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2"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6"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337"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338"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339" name="Szlaban"/>
          <p:cNvSpPr txBox="1"/>
          <p:nvPr/>
        </p:nvSpPr>
        <p:spPr>
          <a:xfrm>
            <a:off x="1600044" y="593273"/>
            <a:ext cx="9283772" cy="14547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8900">
                <a:solidFill>
                  <a:srgbClr val="0433FF"/>
                </a:solidFill>
                <a:latin typeface="Phosphate Inline"/>
                <a:ea typeface="Phosphate Inline"/>
                <a:cs typeface="Phosphate Inline"/>
                <a:sym typeface="Phosphate Inline"/>
              </a:defRPr>
            </a:lvl1pPr>
          </a:lstStyle>
          <a:p>
            <a:pPr/>
            <a:r>
              <a:t>Szlaban </a:t>
            </a:r>
          </a:p>
        </p:txBody>
      </p:sp>
      <p:sp>
        <p:nvSpPr>
          <p:cNvPr id="340" name="Jest to szczególny przypadek techniki opóźniacza. Stosowana jest najczęściej wtedy, gdy chcemy przeciągnąć negocjacje w czasie lub je zakończyć, ale nie chcemy być stroną, która zerwie rozmowy. Technika ta raczej nie występuje w negocjacjach b"/>
          <p:cNvSpPr txBox="1"/>
          <p:nvPr/>
        </p:nvSpPr>
        <p:spPr>
          <a:xfrm>
            <a:off x="156805" y="2376941"/>
            <a:ext cx="24070391" cy="106797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4700">
                <a:solidFill>
                  <a:srgbClr val="5E5E5E"/>
                </a:solidFill>
                <a:latin typeface="Phosphate Inline"/>
                <a:ea typeface="Phosphate Inline"/>
                <a:cs typeface="Phosphate Inline"/>
                <a:sym typeface="Phosphate Inline"/>
              </a:defRPr>
            </a:pPr>
            <a:r>
              <a:t>Jest to szczególny przypadek techniki opóźniacza. Stosowana jest najczęściej wtedy, gdy chcemy przeciągnąć negocjacje w czasie lub je zakończyć, ale nie chcemy być stroną, która zerwie rozmowy. Technika ta raczej nie występuje w negocjacjach biznesowych, częściej w negocjacjach pracodawców ze związkami zawodowymi lub negocjacjach politycznych. </a:t>
            </a:r>
            <a:br/>
            <a:r>
              <a:t>Zastosowanie tej techniki polega na przedstawieniu żądania niemożliwego do spełnienia przez drugą stronę. Najczęściej w takiej sytuacji negocjacje muszą być przerwane, a przeciwna strona pozostaje z brakiem racjonalnego wyjaśnienia sytuacji. Może więc szukać przyczyn postawienia takiego żądania. </a:t>
            </a:r>
          </a:p>
        </p:txBody>
      </p:sp>
      <p:pic>
        <p:nvPicPr>
          <p:cNvPr id="341"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pic>
        <p:nvPicPr>
          <p:cNvPr id="342" name="Zrzut ekranu 2023-06-24 o 11.36.54.png" descr="Zrzut ekranu 2023-06-24 o 11.36.54.png"/>
          <p:cNvPicPr>
            <a:picLocks noChangeAspect="1"/>
          </p:cNvPicPr>
          <p:nvPr/>
        </p:nvPicPr>
        <p:blipFill>
          <a:blip r:embed="rId5">
            <a:extLst/>
          </a:blip>
          <a:stretch>
            <a:fillRect/>
          </a:stretch>
        </p:blipFill>
        <p:spPr>
          <a:xfrm>
            <a:off x="434707" y="10885278"/>
            <a:ext cx="1838051" cy="2636605"/>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40"/>
                                        </p:tgtEl>
                                        <p:attrNameLst>
                                          <p:attrName>style.visibility</p:attrName>
                                        </p:attrNameLst>
                                      </p:cBhvr>
                                      <p:to>
                                        <p:strVal val="visible"/>
                                      </p:to>
                                    </p:set>
                                    <p:animEffect filter="fade" transition="in">
                                      <p:cBhvr>
                                        <p:cTn id="7" dur="1000"/>
                                        <p:tgtEl>
                                          <p:spTgt spid="3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0"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4"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345"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346"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347" name="Ultimatum"/>
          <p:cNvSpPr txBox="1"/>
          <p:nvPr/>
        </p:nvSpPr>
        <p:spPr>
          <a:xfrm>
            <a:off x="2195283" y="593273"/>
            <a:ext cx="9283772" cy="14547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8900">
                <a:solidFill>
                  <a:srgbClr val="0433FF"/>
                </a:solidFill>
                <a:latin typeface="Phosphate Inline"/>
                <a:ea typeface="Phosphate Inline"/>
                <a:cs typeface="Phosphate Inline"/>
                <a:sym typeface="Phosphate Inline"/>
              </a:defRPr>
            </a:lvl1pPr>
          </a:lstStyle>
          <a:p>
            <a:pPr/>
            <a:r>
              <a:t>Ultimatum </a:t>
            </a:r>
          </a:p>
        </p:txBody>
      </p:sp>
      <p:sp>
        <p:nvSpPr>
          <p:cNvPr id="348" name="Technika ultimatum jest swego rodzaju demonstracją siły. Wnegocjacjach może być wykorzystana na dwa sposoby. Po pierwsze, może być użyta w celu wymuszenia na drugiej stronie dogodnych dla siebie warunków:…"/>
          <p:cNvSpPr txBox="1"/>
          <p:nvPr/>
        </p:nvSpPr>
        <p:spPr>
          <a:xfrm>
            <a:off x="156805" y="2165650"/>
            <a:ext cx="24070391" cy="1285969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4700">
                <a:solidFill>
                  <a:srgbClr val="5E5E5E"/>
                </a:solidFill>
                <a:latin typeface="Phosphate Inline"/>
                <a:ea typeface="Phosphate Inline"/>
                <a:cs typeface="Phosphate Inline"/>
                <a:sym typeface="Phosphate Inline"/>
              </a:defRPr>
            </a:pPr>
            <a:r>
              <a:t>Technika ultimatum jest swego rodzaju demonstracją siły. Wnegocjacjach może być wykorzystana na dwa sposoby. Po pierwsze, może być użyta w celu wymuszenia na drugiej stronie dogodnych dla siebie warunków: </a:t>
            </a:r>
          </a:p>
          <a:p>
            <a:pPr defTabSz="2438338">
              <a:lnSpc>
                <a:spcPct val="150000"/>
              </a:lnSpc>
              <a:defRPr b="0" sz="4700">
                <a:solidFill>
                  <a:srgbClr val="FF2600"/>
                </a:solidFill>
                <a:latin typeface="Phosphate Inline"/>
                <a:ea typeface="Phosphate Inline"/>
                <a:cs typeface="Phosphate Inline"/>
                <a:sym typeface="Phosphate Inline"/>
              </a:defRPr>
            </a:pPr>
            <a:r>
              <a:t>	–  Albo obniżycie cenę, albo nie mamy o czym rozmawiać. </a:t>
            </a:r>
          </a:p>
          <a:p>
            <a:pPr defTabSz="2438338">
              <a:lnSpc>
                <a:spcPct val="150000"/>
              </a:lnSpc>
              <a:defRPr b="0" sz="4700">
                <a:solidFill>
                  <a:srgbClr val="FF2600"/>
                </a:solidFill>
                <a:latin typeface="Phosphate Inline"/>
                <a:ea typeface="Phosphate Inline"/>
                <a:cs typeface="Phosphate Inline"/>
                <a:sym typeface="Phosphate Inline"/>
              </a:defRPr>
            </a:pPr>
            <a:r>
              <a:t>	–  Jeżeli nie dacie nam okresu 60 dni płatności, to idziemy do konkurencji. </a:t>
            </a:r>
            <a:br/>
            <a:r>
              <a:rPr>
                <a:solidFill>
                  <a:srgbClr val="2C1376"/>
                </a:solidFill>
              </a:rPr>
              <a:t>technika ta niesie za sobą spore ryzyko zerwania rozmów lub pogorszenia relacji z drugą stroną. Dlatego też najczęściej stosują ją negocjatorzy posiadający znaczną przewagę i stosujący styl negocjacji pozycyjnych. Zalecam używanie techniki ultimatum jedynie w ostateczności. </a:t>
            </a:r>
            <a:br>
              <a:rPr>
                <a:solidFill>
                  <a:srgbClr val="2C1376"/>
                </a:solidFill>
              </a:rPr>
            </a:br>
          </a:p>
          <a:p>
            <a:pPr defTabSz="2438338">
              <a:lnSpc>
                <a:spcPct val="150000"/>
              </a:lnSpc>
              <a:defRPr b="0" sz="4700">
                <a:solidFill>
                  <a:srgbClr val="FF2600"/>
                </a:solidFill>
                <a:latin typeface="Phosphate Inline"/>
                <a:ea typeface="Phosphate Inline"/>
                <a:cs typeface="Phosphate Inline"/>
                <a:sym typeface="Phosphate Inline"/>
              </a:defRPr>
            </a:pPr>
          </a:p>
        </p:txBody>
      </p:sp>
      <p:pic>
        <p:nvPicPr>
          <p:cNvPr id="349"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pic>
        <p:nvPicPr>
          <p:cNvPr id="350" name="Zrzut ekranu 2023-06-24 o 11.36.54.png" descr="Zrzut ekranu 2023-06-24 o 11.36.54.png"/>
          <p:cNvPicPr>
            <a:picLocks noChangeAspect="1"/>
          </p:cNvPicPr>
          <p:nvPr/>
        </p:nvPicPr>
        <p:blipFill>
          <a:blip r:embed="rId5">
            <a:extLst/>
          </a:blip>
          <a:stretch>
            <a:fillRect/>
          </a:stretch>
        </p:blipFill>
        <p:spPr>
          <a:xfrm>
            <a:off x="434707" y="11249567"/>
            <a:ext cx="1584095" cy="227231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48"/>
                                        </p:tgtEl>
                                        <p:attrNameLst>
                                          <p:attrName>style.visibility</p:attrName>
                                        </p:attrNameLst>
                                      </p:cBhvr>
                                      <p:to>
                                        <p:strVal val="visible"/>
                                      </p:to>
                                    </p:set>
                                    <p:animEffect filter="fade" transition="in">
                                      <p:cBhvr>
                                        <p:cTn id="7" dur="1000"/>
                                        <p:tgtEl>
                                          <p:spTgt spid="3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8"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52"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353"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354"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355" name="Prawy prosty"/>
          <p:cNvSpPr txBox="1"/>
          <p:nvPr/>
        </p:nvSpPr>
        <p:spPr>
          <a:xfrm>
            <a:off x="3244038" y="593273"/>
            <a:ext cx="9283772" cy="14547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8900">
                <a:solidFill>
                  <a:srgbClr val="0433FF"/>
                </a:solidFill>
                <a:latin typeface="Phosphate Inline"/>
                <a:ea typeface="Phosphate Inline"/>
                <a:cs typeface="Phosphate Inline"/>
                <a:sym typeface="Phosphate Inline"/>
              </a:defRPr>
            </a:lvl1pPr>
          </a:lstStyle>
          <a:p>
            <a:pPr/>
            <a:r>
              <a:t>Prawy prosty </a:t>
            </a:r>
          </a:p>
        </p:txBody>
      </p:sp>
      <p:sp>
        <p:nvSpPr>
          <p:cNvPr id="356" name="Jest to technika, która w jawny sposób wykorzystuje presję psychologiczną             w celu wynegocjowania lepszych wyników rozmów.…"/>
          <p:cNvSpPr txBox="1"/>
          <p:nvPr/>
        </p:nvSpPr>
        <p:spPr>
          <a:xfrm>
            <a:off x="156805" y="2619166"/>
            <a:ext cx="24070391" cy="1285969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4700">
                <a:solidFill>
                  <a:srgbClr val="252C50"/>
                </a:solidFill>
                <a:latin typeface="Phosphate Inline"/>
                <a:ea typeface="Phosphate Inline"/>
                <a:cs typeface="Phosphate Inline"/>
                <a:sym typeface="Phosphate Inline"/>
              </a:defRPr>
            </a:pPr>
            <a:r>
              <a:t>Jest to technika, która w jawny sposób wykorzystuje presję psychologiczną             w celu wynegocjowania lepszych wyników rozmów. </a:t>
            </a:r>
          </a:p>
          <a:p>
            <a:pPr defTabSz="2438338">
              <a:lnSpc>
                <a:spcPct val="150000"/>
              </a:lnSpc>
              <a:defRPr b="0" sz="4700">
                <a:solidFill>
                  <a:srgbClr val="252C50"/>
                </a:solidFill>
                <a:latin typeface="Phosphate Inline"/>
                <a:ea typeface="Phosphate Inline"/>
                <a:cs typeface="Phosphate Inline"/>
                <a:sym typeface="Phosphate Inline"/>
              </a:defRPr>
            </a:pPr>
            <a:r>
              <a:t>Najczęściej pojawia się przy negocjacjach pozycyjnych. </a:t>
            </a:r>
          </a:p>
          <a:p>
            <a:pPr defTabSz="2438338">
              <a:lnSpc>
                <a:spcPct val="150000"/>
              </a:lnSpc>
              <a:defRPr b="0" sz="4700">
                <a:solidFill>
                  <a:srgbClr val="252C50"/>
                </a:solidFill>
                <a:latin typeface="Phosphate Inline"/>
                <a:ea typeface="Phosphate Inline"/>
                <a:cs typeface="Phosphate Inline"/>
                <a:sym typeface="Phosphate Inline"/>
              </a:defRPr>
            </a:pPr>
            <a:r>
              <a:t>W technice tej zadaniem negocjatora jest skompromitowanie, ośmieszenie lub onieśmielenie przeciwnej strony. Poprzez takie działania podważa się wiarygodność rozmówcy i zastrasza go. Jeśli druga strona jest impulsywna, może łatwo dać się sprowokować izacznie działać emocjonalnie, przez co jest podatniejsza na kolejne manipulacje. </a:t>
            </a:r>
          </a:p>
          <a:p>
            <a:pPr defTabSz="2438338">
              <a:lnSpc>
                <a:spcPct val="150000"/>
              </a:lnSpc>
              <a:defRPr b="0" sz="4700">
                <a:solidFill>
                  <a:srgbClr val="FF2600"/>
                </a:solidFill>
                <a:latin typeface="Phosphate Inline"/>
                <a:ea typeface="Phosphate Inline"/>
                <a:cs typeface="Phosphate Inline"/>
                <a:sym typeface="Phosphate Inline"/>
              </a:defRPr>
            </a:pPr>
            <a:br>
              <a:rPr>
                <a:solidFill>
                  <a:srgbClr val="2C1376"/>
                </a:solidFill>
              </a:rPr>
            </a:br>
          </a:p>
          <a:p>
            <a:pPr defTabSz="2438338">
              <a:lnSpc>
                <a:spcPct val="150000"/>
              </a:lnSpc>
              <a:defRPr b="0" sz="4700">
                <a:solidFill>
                  <a:srgbClr val="FF2600"/>
                </a:solidFill>
                <a:latin typeface="Phosphate Inline"/>
                <a:ea typeface="Phosphate Inline"/>
                <a:cs typeface="Phosphate Inline"/>
                <a:sym typeface="Phosphate Inline"/>
              </a:defRPr>
            </a:pPr>
          </a:p>
        </p:txBody>
      </p:sp>
      <p:pic>
        <p:nvPicPr>
          <p:cNvPr id="357"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pic>
        <p:nvPicPr>
          <p:cNvPr id="358" name="Zrzut ekranu 2023-06-24 o 11.36.54.png" descr="Zrzut ekranu 2023-06-24 o 11.36.54.png"/>
          <p:cNvPicPr>
            <a:picLocks noChangeAspect="1"/>
          </p:cNvPicPr>
          <p:nvPr/>
        </p:nvPicPr>
        <p:blipFill>
          <a:blip r:embed="rId5">
            <a:extLst/>
          </a:blip>
          <a:stretch>
            <a:fillRect/>
          </a:stretch>
        </p:blipFill>
        <p:spPr>
          <a:xfrm>
            <a:off x="434707" y="10618654"/>
            <a:ext cx="2023922" cy="2903229"/>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56"/>
                                        </p:tgtEl>
                                        <p:attrNameLst>
                                          <p:attrName>style.visibility</p:attrName>
                                        </p:attrNameLst>
                                      </p:cBhvr>
                                      <p:to>
                                        <p:strVal val="visible"/>
                                      </p:to>
                                    </p:set>
                                    <p:animEffect filter="fade" transition="in">
                                      <p:cBhvr>
                                        <p:cTn id="7" dur="1000"/>
                                        <p:tgtEl>
                                          <p:spTgt spid="3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6"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60"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361"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362"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363" name="Dobry i zły policjant"/>
          <p:cNvSpPr txBox="1"/>
          <p:nvPr/>
        </p:nvSpPr>
        <p:spPr>
          <a:xfrm>
            <a:off x="3329072" y="593273"/>
            <a:ext cx="13637704" cy="14547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8900">
                <a:solidFill>
                  <a:srgbClr val="0433FF"/>
                </a:solidFill>
                <a:latin typeface="Phosphate Inline"/>
                <a:ea typeface="Phosphate Inline"/>
                <a:cs typeface="Phosphate Inline"/>
                <a:sym typeface="Phosphate Inline"/>
              </a:defRPr>
            </a:lvl1pPr>
          </a:lstStyle>
          <a:p>
            <a:pPr/>
            <a:r>
              <a:t>Dobry i zły policjant </a:t>
            </a:r>
          </a:p>
        </p:txBody>
      </p:sp>
      <p:sp>
        <p:nvSpPr>
          <p:cNvPr id="364" name="Technika ta jest bardzo popularna... i niestety nadal skuteczna. Polega na odegraniu swoistych ról przez co najmniej dwóch negocjatorów tej samej strony.…"/>
          <p:cNvSpPr txBox="1"/>
          <p:nvPr/>
        </p:nvSpPr>
        <p:spPr>
          <a:xfrm>
            <a:off x="156805" y="2084234"/>
            <a:ext cx="24070391" cy="148932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4100">
                <a:solidFill>
                  <a:srgbClr val="0B2362"/>
                </a:solidFill>
                <a:latin typeface="Phosphate Inline"/>
                <a:ea typeface="Phosphate Inline"/>
                <a:cs typeface="Phosphate Inline"/>
                <a:sym typeface="Phosphate Inline"/>
              </a:defRPr>
            </a:pPr>
            <a:r>
              <a:t>Technika ta jest bardzo popularna... i niestety nadal skuteczna. Polega na odegraniu swoistych ról przez co najmniej dwóch negocjatorów tej samej strony. </a:t>
            </a:r>
          </a:p>
          <a:p>
            <a:pPr defTabSz="2438338">
              <a:lnSpc>
                <a:spcPct val="150000"/>
              </a:lnSpc>
              <a:defRPr b="0" sz="4100">
                <a:solidFill>
                  <a:srgbClr val="0B2362"/>
                </a:solidFill>
                <a:latin typeface="Phosphate Inline"/>
                <a:ea typeface="Phosphate Inline"/>
                <a:cs typeface="Phosphate Inline"/>
                <a:sym typeface="Phosphate Inline"/>
              </a:defRPr>
            </a:pPr>
            <a:r>
              <a:t>Jeden z negocjatorów wciela się w złego policjanta. Rozpoczyna negocjacje. Stawia wygórowane żądania, domaga się znaczących ustępstw. Może stosować także ataki personalne (np. technika prawego prostego), podważa kompetencje drugiej strony, czasem obraża. Wywiera presję na rozmówcach, przez co atmosfera przy stole staje się nieprzyjemna. </a:t>
            </a:r>
          </a:p>
          <a:p>
            <a:pPr defTabSz="2438338">
              <a:lnSpc>
                <a:spcPct val="150000"/>
              </a:lnSpc>
              <a:defRPr b="0" sz="4100">
                <a:solidFill>
                  <a:srgbClr val="0B2362"/>
                </a:solidFill>
                <a:latin typeface="Phosphate Inline"/>
                <a:ea typeface="Phosphate Inline"/>
                <a:cs typeface="Phosphate Inline"/>
                <a:sym typeface="Phosphate Inline"/>
              </a:defRPr>
            </a:pPr>
            <a:r>
              <a:t>Drugi negocjator wciela się w dobrego policjanta. Jest spokojny i stara się łagodzić sytuację, czasami potwierdza opinie lub argumenty przeciwnej strony, idzie na małe ustępstwa, może też łagodnie wzywać swego kompana do uspokojenia się. </a:t>
            </a:r>
          </a:p>
          <a:p>
            <a:pPr defTabSz="2438338">
              <a:lnSpc>
                <a:spcPct val="150000"/>
              </a:lnSpc>
              <a:defRPr b="0" sz="4100">
                <a:solidFill>
                  <a:srgbClr val="0B2362"/>
                </a:solidFill>
                <a:latin typeface="Phosphate Inline"/>
                <a:ea typeface="Phosphate Inline"/>
                <a:cs typeface="Phosphate Inline"/>
                <a:sym typeface="Phosphate Inline"/>
              </a:defRPr>
            </a:pPr>
            <a:r>
              <a:t>Jest kulturalny i przyjazny. </a:t>
            </a:r>
          </a:p>
          <a:p>
            <a:pPr defTabSz="2438338">
              <a:lnSpc>
                <a:spcPct val="150000"/>
              </a:lnSpc>
              <a:defRPr b="0" sz="4700">
                <a:solidFill>
                  <a:srgbClr val="FF2600"/>
                </a:solidFill>
                <a:latin typeface="Phosphate Inline"/>
                <a:ea typeface="Phosphate Inline"/>
                <a:cs typeface="Phosphate Inline"/>
                <a:sym typeface="Phosphate Inline"/>
              </a:defRPr>
            </a:pPr>
            <a:br>
              <a:rPr>
                <a:solidFill>
                  <a:srgbClr val="2C1376"/>
                </a:solidFill>
              </a:rPr>
            </a:br>
          </a:p>
          <a:p>
            <a:pPr defTabSz="2438338">
              <a:lnSpc>
                <a:spcPct val="150000"/>
              </a:lnSpc>
              <a:defRPr b="0" sz="4700">
                <a:solidFill>
                  <a:srgbClr val="FF2600"/>
                </a:solidFill>
                <a:latin typeface="Phosphate Inline"/>
                <a:ea typeface="Phosphate Inline"/>
                <a:cs typeface="Phosphate Inline"/>
                <a:sym typeface="Phosphate Inline"/>
              </a:defRPr>
            </a:pPr>
          </a:p>
        </p:txBody>
      </p:sp>
      <p:pic>
        <p:nvPicPr>
          <p:cNvPr id="365"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pic>
        <p:nvPicPr>
          <p:cNvPr id="366" name="Zrzut ekranu 2023-06-24 o 11.36.54.png" descr="Zrzut ekranu 2023-06-24 o 11.36.54.png"/>
          <p:cNvPicPr>
            <a:picLocks noChangeAspect="1"/>
          </p:cNvPicPr>
          <p:nvPr/>
        </p:nvPicPr>
        <p:blipFill>
          <a:blip r:embed="rId5">
            <a:extLst/>
          </a:blip>
          <a:stretch>
            <a:fillRect/>
          </a:stretch>
        </p:blipFill>
        <p:spPr>
          <a:xfrm>
            <a:off x="434707" y="11418123"/>
            <a:ext cx="1466590" cy="210376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64"/>
                                        </p:tgtEl>
                                        <p:attrNameLst>
                                          <p:attrName>style.visibility</p:attrName>
                                        </p:attrNameLst>
                                      </p:cBhvr>
                                      <p:to>
                                        <p:strVal val="visible"/>
                                      </p:to>
                                    </p:set>
                                    <p:animEffect filter="fade" transition="in">
                                      <p:cBhvr>
                                        <p:cTn id="7" dur="1000"/>
                                        <p:tgtEl>
                                          <p:spTgt spid="3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4" grpId="1"/>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68"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369"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370"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371" name="Dobry i zły policjant - cd"/>
          <p:cNvSpPr txBox="1"/>
          <p:nvPr/>
        </p:nvSpPr>
        <p:spPr>
          <a:xfrm>
            <a:off x="3329072" y="593273"/>
            <a:ext cx="14678356" cy="14547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8900">
                <a:solidFill>
                  <a:srgbClr val="0433FF"/>
                </a:solidFill>
                <a:latin typeface="Phosphate Inline"/>
                <a:ea typeface="Phosphate Inline"/>
                <a:cs typeface="Phosphate Inline"/>
                <a:sym typeface="Phosphate Inline"/>
              </a:defRPr>
            </a:lvl1pPr>
          </a:lstStyle>
          <a:p>
            <a:pPr/>
            <a:r>
              <a:t>Dobry i zły policjant - cd</a:t>
            </a:r>
          </a:p>
        </p:txBody>
      </p:sp>
      <p:sp>
        <p:nvSpPr>
          <p:cNvPr id="372" name="W ten sposób w rozmówcach drugiej strony wytwarza się przekonanie, że negocjatorzy są podzieleni. Nieświadomie zaczynają sympatyzować z dobrym policjantem, a unikać złego.…"/>
          <p:cNvSpPr txBox="1"/>
          <p:nvPr/>
        </p:nvSpPr>
        <p:spPr>
          <a:xfrm>
            <a:off x="-23675" y="2304062"/>
            <a:ext cx="24070391" cy="1587085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4100">
                <a:solidFill>
                  <a:srgbClr val="0B2362"/>
                </a:solidFill>
                <a:latin typeface="Phosphate Inline"/>
                <a:ea typeface="Phosphate Inline"/>
                <a:cs typeface="Phosphate Inline"/>
                <a:sym typeface="Phosphate Inline"/>
              </a:defRPr>
            </a:pPr>
            <a:r>
              <a:t>W ten sposób w rozmówcach drugiej strony wytwarza się przekonanie, że negocjatorzy są podzieleni. Nieświadomie zaczynają sympatyzować z dobrym policjantem, a unikać złego. </a:t>
            </a:r>
          </a:p>
          <a:p>
            <a:pPr defTabSz="2438338">
              <a:lnSpc>
                <a:spcPct val="150000"/>
              </a:lnSpc>
              <a:defRPr b="0" sz="4100">
                <a:solidFill>
                  <a:srgbClr val="0B2362"/>
                </a:solidFill>
                <a:latin typeface="Phosphate Inline"/>
                <a:ea typeface="Phosphate Inline"/>
                <a:cs typeface="Phosphate Inline"/>
                <a:sym typeface="Phosphate Inline"/>
              </a:defRPr>
            </a:pPr>
            <a:r>
              <a:t>Negocjatorzy używający tej techniki często stosują także trik, w którym zły policjant nasila swoje „ataki”, po czym nagle znika – np. wychodzi z hukiem z sali, idzie na przerwę. Pojawia się natomiast dobry policjant – próbuje usprawiedliwić złego, wyraża zrozumienie dla rozmówcy i... proponuje korzystne rozwiązanie, do którego, jak twierdzi, przekona złego policjanta. </a:t>
            </a:r>
          </a:p>
          <a:p>
            <a:pPr defTabSz="2438338">
              <a:lnSpc>
                <a:spcPct val="150000"/>
              </a:lnSpc>
              <a:defRPr b="0" sz="4100">
                <a:solidFill>
                  <a:srgbClr val="0B2362"/>
                </a:solidFill>
                <a:latin typeface="Phosphate Inline"/>
                <a:ea typeface="Phosphate Inline"/>
                <a:cs typeface="Phosphate Inline"/>
                <a:sym typeface="Phosphate Inline"/>
              </a:defRPr>
            </a:pPr>
            <a:r>
              <a:t>Rozmówca się zgadza, byle już nie rozmawiać ze złym. Dobry, nie bez wysiłku, przekonuje złego na oczach rozmówcy. Zły krzyczy i opowiada, jakie to bezsensowne rozwiązanie, ale w końcu się godzi. Wszyscy są zadowoleni (prócz złego, który cały czas wyraża swoje niezadowolenie, na wypadek gdyby rozmówca się rozmyślił). Kontrakt jest podpisany. </a:t>
            </a:r>
          </a:p>
          <a:p>
            <a:pPr defTabSz="2438338">
              <a:lnSpc>
                <a:spcPct val="150000"/>
              </a:lnSpc>
              <a:defRPr b="0" sz="4100">
                <a:solidFill>
                  <a:srgbClr val="0B2362"/>
                </a:solidFill>
                <a:latin typeface="Phosphate Inline"/>
                <a:ea typeface="Phosphate Inline"/>
                <a:cs typeface="Phosphate Inline"/>
                <a:sym typeface="Phosphate Inline"/>
              </a:defRPr>
            </a:pPr>
          </a:p>
          <a:p>
            <a:pPr defTabSz="2438338">
              <a:lnSpc>
                <a:spcPct val="150000"/>
              </a:lnSpc>
              <a:defRPr b="0" sz="4700">
                <a:solidFill>
                  <a:srgbClr val="FF2600"/>
                </a:solidFill>
                <a:latin typeface="Phosphate Inline"/>
                <a:ea typeface="Phosphate Inline"/>
                <a:cs typeface="Phosphate Inline"/>
                <a:sym typeface="Phosphate Inline"/>
              </a:defRPr>
            </a:pPr>
            <a:br>
              <a:rPr>
                <a:solidFill>
                  <a:srgbClr val="2C1376"/>
                </a:solidFill>
              </a:rPr>
            </a:br>
          </a:p>
          <a:p>
            <a:pPr defTabSz="2438338">
              <a:lnSpc>
                <a:spcPct val="150000"/>
              </a:lnSpc>
              <a:defRPr b="0" sz="4700">
                <a:solidFill>
                  <a:srgbClr val="FF2600"/>
                </a:solidFill>
                <a:latin typeface="Phosphate Inline"/>
                <a:ea typeface="Phosphate Inline"/>
                <a:cs typeface="Phosphate Inline"/>
                <a:sym typeface="Phosphate Inline"/>
              </a:defRPr>
            </a:pPr>
          </a:p>
        </p:txBody>
      </p:sp>
      <p:pic>
        <p:nvPicPr>
          <p:cNvPr id="373"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pic>
        <p:nvPicPr>
          <p:cNvPr id="374" name="Zrzut ekranu 2023-06-24 o 11.36.54.png" descr="Zrzut ekranu 2023-06-24 o 11.36.54.png"/>
          <p:cNvPicPr>
            <a:picLocks noChangeAspect="1"/>
          </p:cNvPicPr>
          <p:nvPr/>
        </p:nvPicPr>
        <p:blipFill>
          <a:blip r:embed="rId5">
            <a:extLst/>
          </a:blip>
          <a:stretch>
            <a:fillRect/>
          </a:stretch>
        </p:blipFill>
        <p:spPr>
          <a:xfrm>
            <a:off x="22600285" y="359770"/>
            <a:ext cx="1339733" cy="1921788"/>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72"/>
                                        </p:tgtEl>
                                        <p:attrNameLst>
                                          <p:attrName>style.visibility</p:attrName>
                                        </p:attrNameLst>
                                      </p:cBhvr>
                                      <p:to>
                                        <p:strVal val="visible"/>
                                      </p:to>
                                    </p:set>
                                    <p:animEffect filter="fade" transition="in">
                                      <p:cBhvr>
                                        <p:cTn id="7" dur="1000"/>
                                        <p:tgtEl>
                                          <p:spTgt spid="3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2" grpId="1"/>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76"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377"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378"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379" name="„Chwyty poniżej pasa”"/>
          <p:cNvSpPr txBox="1"/>
          <p:nvPr/>
        </p:nvSpPr>
        <p:spPr>
          <a:xfrm>
            <a:off x="3244038" y="593273"/>
            <a:ext cx="13276130" cy="14547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8900">
                <a:solidFill>
                  <a:srgbClr val="0433FF"/>
                </a:solidFill>
                <a:latin typeface="Phosphate Inline"/>
                <a:ea typeface="Phosphate Inline"/>
                <a:cs typeface="Phosphate Inline"/>
                <a:sym typeface="Phosphate Inline"/>
              </a:defRPr>
            </a:lvl1pPr>
          </a:lstStyle>
          <a:p>
            <a:pPr/>
            <a:r>
              <a:t>„Chwyty poniżej pasa” </a:t>
            </a:r>
          </a:p>
        </p:txBody>
      </p:sp>
      <p:sp>
        <p:nvSpPr>
          <p:cNvPr id="380" name="Jest to zbiór technik, które mają na celu wywołanie zmęczenia. Działania, jakie się tu podejmuje, mają na celu oddziaływanie bodźcami fizycznymi na negocjatorów drugiej strony, tak aby osłabić ich siły fizyczne. Za spadkiem sił fizycznych podążą"/>
          <p:cNvSpPr txBox="1"/>
          <p:nvPr/>
        </p:nvSpPr>
        <p:spPr>
          <a:xfrm>
            <a:off x="203083" y="3001079"/>
            <a:ext cx="24070391" cy="112455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5000">
                <a:solidFill>
                  <a:srgbClr val="252C50"/>
                </a:solidFill>
                <a:latin typeface="Phosphate Inline"/>
                <a:ea typeface="Phosphate Inline"/>
                <a:cs typeface="Phosphate Inline"/>
                <a:sym typeface="Phosphate Inline"/>
              </a:defRPr>
            </a:pPr>
            <a:r>
              <a:t>Jest to zbiór technik, które mają na celu wywołanie zmęczenia. Działania, jakie się tu podejmuje, mają na celu oddziaływanie bodźcami fizycznymi na negocjatorów drugiej strony, tak aby osłabić ich siły fizyczne. Za spadkiem sił fizycznych podążą natomiast znużenie, senność, brak koncentracji,                 a więc spadek czujności i chęć szybszego zakończenia rozmów </a:t>
            </a:r>
          </a:p>
          <a:p>
            <a:pPr defTabSz="2438338">
              <a:lnSpc>
                <a:spcPct val="150000"/>
              </a:lnSpc>
              <a:defRPr b="0" sz="5000">
                <a:solidFill>
                  <a:srgbClr val="252C50"/>
                </a:solidFill>
                <a:latin typeface="Phosphate Inline"/>
                <a:ea typeface="Phosphate Inline"/>
                <a:cs typeface="Phosphate Inline"/>
                <a:sym typeface="Phosphate Inline"/>
              </a:defRPr>
            </a:pPr>
            <a:r>
              <a:t>– nawet za cenę ustępstw. </a:t>
            </a:r>
          </a:p>
          <a:p>
            <a:pPr defTabSz="2438338">
              <a:lnSpc>
                <a:spcPct val="150000"/>
              </a:lnSpc>
              <a:defRPr b="0" sz="4700">
                <a:solidFill>
                  <a:srgbClr val="FF2600"/>
                </a:solidFill>
                <a:latin typeface="Phosphate Inline"/>
                <a:ea typeface="Phosphate Inline"/>
                <a:cs typeface="Phosphate Inline"/>
                <a:sym typeface="Phosphate Inline"/>
              </a:defRPr>
            </a:pPr>
            <a:br>
              <a:rPr>
                <a:solidFill>
                  <a:srgbClr val="2C1376"/>
                </a:solidFill>
              </a:rPr>
            </a:br>
          </a:p>
          <a:p>
            <a:pPr defTabSz="2438338">
              <a:lnSpc>
                <a:spcPct val="150000"/>
              </a:lnSpc>
              <a:defRPr b="0" sz="4700">
                <a:solidFill>
                  <a:srgbClr val="FF2600"/>
                </a:solidFill>
                <a:latin typeface="Phosphate Inline"/>
                <a:ea typeface="Phosphate Inline"/>
                <a:cs typeface="Phosphate Inline"/>
                <a:sym typeface="Phosphate Inline"/>
              </a:defRPr>
            </a:pPr>
          </a:p>
        </p:txBody>
      </p:sp>
      <p:pic>
        <p:nvPicPr>
          <p:cNvPr id="381"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pic>
        <p:nvPicPr>
          <p:cNvPr id="382" name="Zrzut ekranu 2023-06-24 o 11.36.54.png" descr="Zrzut ekranu 2023-06-24 o 11.36.54.png"/>
          <p:cNvPicPr>
            <a:picLocks noChangeAspect="1"/>
          </p:cNvPicPr>
          <p:nvPr/>
        </p:nvPicPr>
        <p:blipFill>
          <a:blip r:embed="rId5">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80"/>
                                        </p:tgtEl>
                                        <p:attrNameLst>
                                          <p:attrName>style.visibility</p:attrName>
                                        </p:attrNameLst>
                                      </p:cBhvr>
                                      <p:to>
                                        <p:strVal val="visible"/>
                                      </p:to>
                                    </p:set>
                                    <p:animEffect filter="fade" transition="in">
                                      <p:cBhvr>
                                        <p:cTn id="7" dur="1000"/>
                                        <p:tgtEl>
                                          <p:spTgt spid="3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0" grpId="1"/>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84"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385"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386"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387" name="„Chwyty poniżej pasa” - cd"/>
          <p:cNvSpPr txBox="1"/>
          <p:nvPr/>
        </p:nvSpPr>
        <p:spPr>
          <a:xfrm>
            <a:off x="3244038" y="593273"/>
            <a:ext cx="15180324" cy="14547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8900">
                <a:solidFill>
                  <a:srgbClr val="0433FF"/>
                </a:solidFill>
                <a:latin typeface="Phosphate Inline"/>
                <a:ea typeface="Phosphate Inline"/>
                <a:cs typeface="Phosphate Inline"/>
                <a:sym typeface="Phosphate Inline"/>
              </a:defRPr>
            </a:lvl1pPr>
          </a:lstStyle>
          <a:p>
            <a:pPr/>
            <a:r>
              <a:t>„Chwyty poniżej pasa” - cd</a:t>
            </a:r>
          </a:p>
        </p:txBody>
      </p:sp>
      <p:sp>
        <p:nvSpPr>
          <p:cNvPr id="388" name="Negocjatorzy stosujący te chwyty podejmują następujące działania:…"/>
          <p:cNvSpPr txBox="1"/>
          <p:nvPr/>
        </p:nvSpPr>
        <p:spPr>
          <a:xfrm>
            <a:off x="156805" y="1806031"/>
            <a:ext cx="24070391" cy="166401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3900">
                <a:solidFill>
                  <a:srgbClr val="252C50"/>
                </a:solidFill>
                <a:latin typeface="Phosphate Inline"/>
                <a:ea typeface="Phosphate Inline"/>
                <a:cs typeface="Phosphate Inline"/>
                <a:sym typeface="Phosphate Inline"/>
              </a:defRPr>
            </a:pPr>
            <a:r>
              <a:t>Negocjatorzy stosujący te chwyty podejmują następujące działania: </a:t>
            </a:r>
          </a:p>
          <a:p>
            <a:pPr defTabSz="2438338">
              <a:lnSpc>
                <a:spcPct val="150000"/>
              </a:lnSpc>
              <a:defRPr b="0" sz="3900">
                <a:solidFill>
                  <a:srgbClr val="252C50"/>
                </a:solidFill>
                <a:latin typeface="Phosphate Inline"/>
                <a:ea typeface="Phosphate Inline"/>
                <a:cs typeface="Phosphate Inline"/>
                <a:sym typeface="Phosphate Inline"/>
              </a:defRPr>
            </a:pPr>
            <a:r>
              <a:t>	–  aranżują przestrzeń i meble tak, aby utrudnić drugiej stronie negocjowanie, np. ustawiają stoły w sposób uniemożliwiający swobodną komunikację w zespole przeciwnej strony, </a:t>
            </a:r>
          </a:p>
          <a:p>
            <a:pPr defTabSz="2438338">
              <a:lnSpc>
                <a:spcPct val="150000"/>
              </a:lnSpc>
              <a:defRPr b="0" sz="3900">
                <a:solidFill>
                  <a:srgbClr val="252C50"/>
                </a:solidFill>
                <a:latin typeface="Phosphate Inline"/>
                <a:ea typeface="Phosphate Inline"/>
                <a:cs typeface="Phosphate Inline"/>
                <a:sym typeface="Phosphate Inline"/>
              </a:defRPr>
            </a:pPr>
            <a:r>
              <a:t>	–  usadzają drugą stronę przy maksymalnie rozgrzanych kaloryferach, </a:t>
            </a:r>
          </a:p>
          <a:p>
            <a:pPr defTabSz="2438338">
              <a:lnSpc>
                <a:spcPct val="150000"/>
              </a:lnSpc>
              <a:defRPr b="0" sz="3900">
                <a:solidFill>
                  <a:srgbClr val="252C50"/>
                </a:solidFill>
                <a:latin typeface="Phosphate Inline"/>
                <a:ea typeface="Phosphate Inline"/>
                <a:cs typeface="Phosphate Inline"/>
                <a:sym typeface="Phosphate Inline"/>
              </a:defRPr>
            </a:pPr>
            <a:r>
              <a:t>	–  wybierają niewygodne krzesła, </a:t>
            </a:r>
          </a:p>
          <a:p>
            <a:pPr defTabSz="2438338">
              <a:lnSpc>
                <a:spcPct val="150000"/>
              </a:lnSpc>
              <a:defRPr b="0" sz="3900">
                <a:solidFill>
                  <a:srgbClr val="252C50"/>
                </a:solidFill>
                <a:latin typeface="Phosphate Inline"/>
                <a:ea typeface="Phosphate Inline"/>
                <a:cs typeface="Phosphate Inline"/>
                <a:sym typeface="Phosphate Inline"/>
              </a:defRPr>
            </a:pPr>
            <a:r>
              <a:t>	–  usadzają opozycyjną stronę przy otwartych oknach, zza których dochodzi hałas, </a:t>
            </a:r>
          </a:p>
          <a:p>
            <a:pPr defTabSz="2438338">
              <a:lnSpc>
                <a:spcPct val="150000"/>
              </a:lnSpc>
              <a:defRPr b="0" sz="3900">
                <a:solidFill>
                  <a:srgbClr val="252C50"/>
                </a:solidFill>
                <a:latin typeface="Phosphate Inline"/>
                <a:ea typeface="Phosphate Inline"/>
                <a:cs typeface="Phosphate Inline"/>
                <a:sym typeface="Phosphate Inline"/>
              </a:defRPr>
            </a:pPr>
            <a:r>
              <a:t>	–  sytuują drugą stronę naprzeciw okien, a rozmowy aranżują w czasie, gdy jest pełne słońce oślepiające rozmówców (nie muszę chyba dodawać, że zasłony lub żaluzje są zdjęte lub zepsute), </a:t>
            </a:r>
          </a:p>
          <a:p>
            <a:pPr defTabSz="2438338">
              <a:lnSpc>
                <a:spcPct val="150000"/>
              </a:lnSpc>
              <a:defRPr b="0" sz="3900">
                <a:solidFill>
                  <a:srgbClr val="252C50"/>
                </a:solidFill>
                <a:latin typeface="Phosphate Inline"/>
                <a:ea typeface="Phosphate Inline"/>
                <a:cs typeface="Phosphate Inline"/>
                <a:sym typeface="Phosphate Inline"/>
              </a:defRPr>
            </a:pPr>
            <a:r>
              <a:t>	–  usadzają przeciwną stronę przy drzwiach, a w trakcie rozmów ciągle ktoś wchodzi         i wychodzi, co rozprasza rozmówców, </a:t>
            </a:r>
          </a:p>
          <a:p>
            <a:pPr defTabSz="2438338">
              <a:lnSpc>
                <a:spcPct val="150000"/>
              </a:lnSpc>
              <a:defRPr b="0" sz="5000">
                <a:solidFill>
                  <a:srgbClr val="252C50"/>
                </a:solidFill>
                <a:latin typeface="Phosphate Inline"/>
                <a:ea typeface="Phosphate Inline"/>
                <a:cs typeface="Phosphate Inline"/>
                <a:sym typeface="Phosphate Inline"/>
              </a:defRPr>
            </a:pPr>
            <a:r>
              <a:rPr sz="3900"/>
              <a:t>	–  oświetlenie jest zbyt słabe lub świeci prosto w oczy. </a:t>
            </a:r>
            <a:br/>
          </a:p>
          <a:p>
            <a:pPr defTabSz="2438338">
              <a:lnSpc>
                <a:spcPct val="150000"/>
              </a:lnSpc>
              <a:defRPr b="0" sz="4700">
                <a:solidFill>
                  <a:srgbClr val="FF2600"/>
                </a:solidFill>
                <a:latin typeface="Phosphate Inline"/>
                <a:ea typeface="Phosphate Inline"/>
                <a:cs typeface="Phosphate Inline"/>
                <a:sym typeface="Phosphate Inline"/>
              </a:defRPr>
            </a:pPr>
            <a:br>
              <a:rPr>
                <a:solidFill>
                  <a:srgbClr val="2C1376"/>
                </a:solidFill>
              </a:rPr>
            </a:br>
          </a:p>
          <a:p>
            <a:pPr defTabSz="2438338">
              <a:lnSpc>
                <a:spcPct val="150000"/>
              </a:lnSpc>
              <a:defRPr b="0" sz="4700">
                <a:solidFill>
                  <a:srgbClr val="FF2600"/>
                </a:solidFill>
                <a:latin typeface="Phosphate Inline"/>
                <a:ea typeface="Phosphate Inline"/>
                <a:cs typeface="Phosphate Inline"/>
                <a:sym typeface="Phosphate Inline"/>
              </a:defRPr>
            </a:pPr>
          </a:p>
        </p:txBody>
      </p:sp>
      <p:pic>
        <p:nvPicPr>
          <p:cNvPr id="389"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pic>
        <p:nvPicPr>
          <p:cNvPr id="390" name="Zrzut ekranu 2023-06-24 o 11.36.54.png" descr="Zrzut ekranu 2023-06-24 o 11.36.54.png"/>
          <p:cNvPicPr>
            <a:picLocks noChangeAspect="1"/>
          </p:cNvPicPr>
          <p:nvPr/>
        </p:nvPicPr>
        <p:blipFill>
          <a:blip r:embed="rId5">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88"/>
                                        </p:tgtEl>
                                        <p:attrNameLst>
                                          <p:attrName>style.visibility</p:attrName>
                                        </p:attrNameLst>
                                      </p:cBhvr>
                                      <p:to>
                                        <p:strVal val="visible"/>
                                      </p:to>
                                    </p:set>
                                    <p:animEffect filter="fade" transition="in">
                                      <p:cBhvr>
                                        <p:cTn id="7" dur="1000"/>
                                        <p:tgtEl>
                                          <p:spTgt spid="3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8"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5" name="42082372-synthetic-white-leather-texture-or-background.jpg" descr="42082372-synthetic-white-leather-texture-or-background.jpg"/>
          <p:cNvPicPr>
            <a:picLocks noChangeAspect="1"/>
          </p:cNvPicPr>
          <p:nvPr/>
        </p:nvPicPr>
        <p:blipFill>
          <a:blip r:embed="rId2">
            <a:extLst/>
          </a:blip>
          <a:stretch>
            <a:fillRect/>
          </a:stretch>
        </p:blipFill>
        <p:spPr>
          <a:xfrm>
            <a:off x="-173376" y="-150929"/>
            <a:ext cx="24624909" cy="16063017"/>
          </a:xfrm>
          <a:prstGeom prst="rect">
            <a:avLst/>
          </a:prstGeom>
          <a:ln w="12700">
            <a:miter lim="400000"/>
          </a:ln>
        </p:spPr>
      </p:pic>
      <p:sp>
        <p:nvSpPr>
          <p:cNvPr id="146" name="Wyższa Szkoła Edukacja w Sporcie…"/>
          <p:cNvSpPr txBox="1"/>
          <p:nvPr/>
        </p:nvSpPr>
        <p:spPr>
          <a:xfrm>
            <a:off x="20236172" y="11654173"/>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147" name="EWS_logokrzywe czarne 15x15.pdf" descr="EWS_logokrzywe czarne 15x15.pdf"/>
          <p:cNvPicPr>
            <a:picLocks noChangeAspect="1"/>
          </p:cNvPicPr>
          <p:nvPr/>
        </p:nvPicPr>
        <p:blipFill>
          <a:blip r:embed="rId3">
            <a:extLst/>
          </a:blip>
          <a:stretch>
            <a:fillRect/>
          </a:stretch>
        </p:blipFill>
        <p:spPr>
          <a:xfrm>
            <a:off x="21713332" y="10438198"/>
            <a:ext cx="1254700" cy="1119883"/>
          </a:xfrm>
          <a:prstGeom prst="rect">
            <a:avLst/>
          </a:prstGeom>
          <a:ln w="12700">
            <a:miter lim="400000"/>
          </a:ln>
        </p:spPr>
      </p:pic>
      <p:sp>
        <p:nvSpPr>
          <p:cNvPr id="148" name="29 Technik wykorzystywanYCH podczas negocjacji:"/>
          <p:cNvSpPr txBox="1"/>
          <p:nvPr/>
        </p:nvSpPr>
        <p:spPr>
          <a:xfrm>
            <a:off x="3403070" y="530854"/>
            <a:ext cx="18063336" cy="9309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5400">
                <a:solidFill>
                  <a:srgbClr val="0433FF"/>
                </a:solidFill>
                <a:latin typeface="Phosphate Inline"/>
                <a:ea typeface="Phosphate Inline"/>
                <a:cs typeface="Phosphate Inline"/>
                <a:sym typeface="Phosphate Inline"/>
              </a:defRPr>
            </a:lvl1pPr>
          </a:lstStyle>
          <a:p>
            <a:pPr/>
            <a:r>
              <a:t>29 Technik wykorzystywanYCH podczas negocjacji:</a:t>
            </a:r>
          </a:p>
        </p:txBody>
      </p:sp>
      <p:pic>
        <p:nvPicPr>
          <p:cNvPr id="149" name="perception-3110813-1024x683.jpg" descr="perception-3110813-1024x683.jpg"/>
          <p:cNvPicPr>
            <a:picLocks noChangeAspect="1"/>
          </p:cNvPicPr>
          <p:nvPr/>
        </p:nvPicPr>
        <p:blipFill>
          <a:blip r:embed="rId4">
            <a:extLst/>
          </a:blip>
          <a:stretch>
            <a:fillRect/>
          </a:stretch>
        </p:blipFill>
        <p:spPr>
          <a:xfrm>
            <a:off x="460828" y="341880"/>
            <a:ext cx="1679003" cy="1119883"/>
          </a:xfrm>
          <a:prstGeom prst="rect">
            <a:avLst/>
          </a:prstGeom>
          <a:ln w="12700">
            <a:miter lim="400000"/>
          </a:ln>
        </p:spPr>
      </p:pic>
      <p:pic>
        <p:nvPicPr>
          <p:cNvPr id="150" name="perception-3110813-1024x683.jpg" descr="perception-3110813-1024x683.jpg"/>
          <p:cNvPicPr>
            <a:picLocks noChangeAspect="1"/>
          </p:cNvPicPr>
          <p:nvPr/>
        </p:nvPicPr>
        <p:blipFill>
          <a:blip r:embed="rId4">
            <a:extLst/>
          </a:blip>
          <a:stretch>
            <a:fillRect/>
          </a:stretch>
        </p:blipFill>
        <p:spPr>
          <a:xfrm>
            <a:off x="22244169" y="167916"/>
            <a:ext cx="1679003" cy="1119882"/>
          </a:xfrm>
          <a:prstGeom prst="rect">
            <a:avLst/>
          </a:prstGeom>
          <a:ln w="12700">
            <a:miter lim="400000"/>
          </a:ln>
        </p:spPr>
      </p:pic>
      <p:sp>
        <p:nvSpPr>
          <p:cNvPr id="151" name="Pismo"/>
          <p:cNvSpPr txBox="1"/>
          <p:nvPr/>
        </p:nvSpPr>
        <p:spPr>
          <a:xfrm>
            <a:off x="481453" y="2335659"/>
            <a:ext cx="2365368" cy="9309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5400">
                <a:solidFill>
                  <a:srgbClr val="2C1376"/>
                </a:solidFill>
                <a:latin typeface="Phosphate Inline"/>
                <a:ea typeface="Phosphate Inline"/>
                <a:cs typeface="Phosphate Inline"/>
                <a:sym typeface="Phosphate Inline"/>
              </a:defRPr>
            </a:lvl1pPr>
          </a:lstStyle>
          <a:p>
            <a:pPr/>
            <a:r>
              <a:t>Pismo</a:t>
            </a:r>
          </a:p>
        </p:txBody>
      </p:sp>
      <p:sp>
        <p:nvSpPr>
          <p:cNvPr id="152" name="Nagroda w raju"/>
          <p:cNvSpPr txBox="1"/>
          <p:nvPr/>
        </p:nvSpPr>
        <p:spPr>
          <a:xfrm>
            <a:off x="481453" y="3226767"/>
            <a:ext cx="5820503" cy="9309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5400">
                <a:solidFill>
                  <a:srgbClr val="2C1376"/>
                </a:solidFill>
                <a:latin typeface="Phosphate Inline"/>
                <a:ea typeface="Phosphate Inline"/>
                <a:cs typeface="Phosphate Inline"/>
                <a:sym typeface="Phosphate Inline"/>
              </a:defRPr>
            </a:lvl1pPr>
          </a:lstStyle>
          <a:p>
            <a:pPr/>
            <a:r>
              <a:t>Nagroda w raju</a:t>
            </a:r>
          </a:p>
        </p:txBody>
      </p:sp>
      <p:sp>
        <p:nvSpPr>
          <p:cNvPr id="153" name="Salami"/>
          <p:cNvSpPr txBox="1"/>
          <p:nvPr/>
        </p:nvSpPr>
        <p:spPr>
          <a:xfrm>
            <a:off x="481453" y="4143697"/>
            <a:ext cx="2365368" cy="9309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5400">
                <a:solidFill>
                  <a:srgbClr val="2C1376"/>
                </a:solidFill>
                <a:latin typeface="Phosphate Inline"/>
                <a:ea typeface="Phosphate Inline"/>
                <a:cs typeface="Phosphate Inline"/>
                <a:sym typeface="Phosphate Inline"/>
              </a:defRPr>
            </a:lvl1pPr>
          </a:lstStyle>
          <a:p>
            <a:pPr/>
            <a:r>
              <a:t>Salami</a:t>
            </a:r>
          </a:p>
        </p:txBody>
      </p:sp>
      <p:sp>
        <p:nvSpPr>
          <p:cNvPr id="154" name="Imadło"/>
          <p:cNvSpPr txBox="1"/>
          <p:nvPr/>
        </p:nvSpPr>
        <p:spPr>
          <a:xfrm>
            <a:off x="410723" y="5031026"/>
            <a:ext cx="2758202" cy="9309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5400">
                <a:solidFill>
                  <a:srgbClr val="2C1376"/>
                </a:solidFill>
                <a:latin typeface="Phosphate Inline"/>
                <a:ea typeface="Phosphate Inline"/>
                <a:cs typeface="Phosphate Inline"/>
                <a:sym typeface="Phosphate Inline"/>
              </a:defRPr>
            </a:lvl1pPr>
          </a:lstStyle>
          <a:p>
            <a:pPr/>
            <a:r>
              <a:t>Imadło</a:t>
            </a:r>
          </a:p>
        </p:txBody>
      </p:sp>
      <p:sp>
        <p:nvSpPr>
          <p:cNvPr id="155" name="Szok"/>
          <p:cNvSpPr txBox="1"/>
          <p:nvPr/>
        </p:nvSpPr>
        <p:spPr>
          <a:xfrm>
            <a:off x="251582" y="5922134"/>
            <a:ext cx="2195785" cy="9309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5400">
                <a:solidFill>
                  <a:srgbClr val="2C1376"/>
                </a:solidFill>
                <a:latin typeface="Phosphate Inline"/>
                <a:ea typeface="Phosphate Inline"/>
                <a:cs typeface="Phosphate Inline"/>
                <a:sym typeface="Phosphate Inline"/>
              </a:defRPr>
            </a:lvl1pPr>
          </a:lstStyle>
          <a:p>
            <a:pPr/>
            <a:r>
              <a:t>Szok</a:t>
            </a:r>
          </a:p>
        </p:txBody>
      </p:sp>
      <p:sp>
        <p:nvSpPr>
          <p:cNvPr id="156" name="Pusty porfel"/>
          <p:cNvSpPr txBox="1"/>
          <p:nvPr/>
        </p:nvSpPr>
        <p:spPr>
          <a:xfrm>
            <a:off x="481453" y="6838100"/>
            <a:ext cx="4446464" cy="9309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5400">
                <a:solidFill>
                  <a:srgbClr val="2C1376"/>
                </a:solidFill>
                <a:latin typeface="Phosphate Inline"/>
                <a:ea typeface="Phosphate Inline"/>
                <a:cs typeface="Phosphate Inline"/>
                <a:sym typeface="Phosphate Inline"/>
              </a:defRPr>
            </a:lvl1pPr>
          </a:lstStyle>
          <a:p>
            <a:pPr/>
            <a:r>
              <a:t>Pusty porfel</a:t>
            </a:r>
          </a:p>
        </p:txBody>
      </p:sp>
      <p:sp>
        <p:nvSpPr>
          <p:cNvPr id="157" name="Śmieszne pieniądze"/>
          <p:cNvSpPr txBox="1"/>
          <p:nvPr/>
        </p:nvSpPr>
        <p:spPr>
          <a:xfrm>
            <a:off x="481453" y="7696716"/>
            <a:ext cx="6169780" cy="9309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5400">
                <a:solidFill>
                  <a:srgbClr val="2C1376"/>
                </a:solidFill>
                <a:latin typeface="Phosphate Inline"/>
                <a:ea typeface="Phosphate Inline"/>
                <a:cs typeface="Phosphate Inline"/>
                <a:sym typeface="Phosphate Inline"/>
              </a:defRPr>
            </a:lvl1pPr>
          </a:lstStyle>
          <a:p>
            <a:pPr/>
            <a:r>
              <a:t>Śmieszne pieniądze</a:t>
            </a:r>
          </a:p>
        </p:txBody>
      </p:sp>
      <p:sp>
        <p:nvSpPr>
          <p:cNvPr id="158" name="Optyk z brooklynu"/>
          <p:cNvSpPr txBox="1"/>
          <p:nvPr/>
        </p:nvSpPr>
        <p:spPr>
          <a:xfrm>
            <a:off x="327261" y="8587823"/>
            <a:ext cx="6807142" cy="9309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5400">
                <a:solidFill>
                  <a:srgbClr val="2C1376"/>
                </a:solidFill>
                <a:latin typeface="Phosphate Inline"/>
                <a:ea typeface="Phosphate Inline"/>
                <a:cs typeface="Phosphate Inline"/>
                <a:sym typeface="Phosphate Inline"/>
              </a:defRPr>
            </a:lvl1pPr>
          </a:lstStyle>
          <a:p>
            <a:pPr/>
            <a:r>
              <a:t>Optyk z brooklynu</a:t>
            </a:r>
          </a:p>
        </p:txBody>
      </p:sp>
      <p:sp>
        <p:nvSpPr>
          <p:cNvPr id="159" name="Columbo"/>
          <p:cNvSpPr txBox="1"/>
          <p:nvPr/>
        </p:nvSpPr>
        <p:spPr>
          <a:xfrm>
            <a:off x="481453" y="9504753"/>
            <a:ext cx="3204262" cy="9309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5400">
                <a:solidFill>
                  <a:srgbClr val="2C1376"/>
                </a:solidFill>
                <a:latin typeface="Phosphate Inline"/>
                <a:ea typeface="Phosphate Inline"/>
                <a:cs typeface="Phosphate Inline"/>
                <a:sym typeface="Phosphate Inline"/>
              </a:defRPr>
            </a:lvl1pPr>
          </a:lstStyle>
          <a:p>
            <a:pPr/>
            <a:r>
              <a:t>Columbo</a:t>
            </a:r>
          </a:p>
        </p:txBody>
      </p:sp>
      <p:sp>
        <p:nvSpPr>
          <p:cNvPr id="160" name="MÓJ BŁĄD"/>
          <p:cNvSpPr txBox="1"/>
          <p:nvPr/>
        </p:nvSpPr>
        <p:spPr>
          <a:xfrm>
            <a:off x="9210023" y="2336623"/>
            <a:ext cx="3708401" cy="9309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5400">
                <a:solidFill>
                  <a:srgbClr val="FF2600"/>
                </a:solidFill>
                <a:latin typeface="Phosphate Inline"/>
                <a:ea typeface="Phosphate Inline"/>
                <a:cs typeface="Phosphate Inline"/>
                <a:sym typeface="Phosphate Inline"/>
              </a:defRPr>
            </a:lvl1pPr>
          </a:lstStyle>
          <a:p>
            <a:pPr/>
            <a:r>
              <a:t>MÓJ BŁĄD</a:t>
            </a:r>
          </a:p>
        </p:txBody>
      </p:sp>
      <p:sp>
        <p:nvSpPr>
          <p:cNvPr id="161" name="ZABÓJCZA RIPOSTA"/>
          <p:cNvSpPr txBox="1"/>
          <p:nvPr/>
        </p:nvSpPr>
        <p:spPr>
          <a:xfrm>
            <a:off x="9349847" y="3227731"/>
            <a:ext cx="6169781" cy="9309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5400">
                <a:solidFill>
                  <a:srgbClr val="FF2600"/>
                </a:solidFill>
                <a:latin typeface="Phosphate Inline"/>
                <a:ea typeface="Phosphate Inline"/>
                <a:cs typeface="Phosphate Inline"/>
                <a:sym typeface="Phosphate Inline"/>
              </a:defRPr>
            </a:lvl1pPr>
          </a:lstStyle>
          <a:p>
            <a:pPr/>
            <a:r>
              <a:t>ZABÓJCZA RIPOSTA</a:t>
            </a:r>
          </a:p>
        </p:txBody>
      </p:sp>
      <p:sp>
        <p:nvSpPr>
          <p:cNvPr id="162" name="OPÓŹNIACZE"/>
          <p:cNvSpPr txBox="1"/>
          <p:nvPr/>
        </p:nvSpPr>
        <p:spPr>
          <a:xfrm>
            <a:off x="9349847" y="4144661"/>
            <a:ext cx="4147785" cy="9309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5400">
                <a:solidFill>
                  <a:srgbClr val="FF2600"/>
                </a:solidFill>
                <a:latin typeface="Phosphate Inline"/>
                <a:ea typeface="Phosphate Inline"/>
                <a:cs typeface="Phosphate Inline"/>
                <a:sym typeface="Phosphate Inline"/>
              </a:defRPr>
            </a:lvl1pPr>
          </a:lstStyle>
          <a:p>
            <a:pPr/>
            <a:r>
              <a:t>OPÓŹNIACZE</a:t>
            </a:r>
          </a:p>
        </p:txBody>
      </p:sp>
      <p:sp>
        <p:nvSpPr>
          <p:cNvPr id="163" name="SZLABAN"/>
          <p:cNvSpPr txBox="1"/>
          <p:nvPr/>
        </p:nvSpPr>
        <p:spPr>
          <a:xfrm>
            <a:off x="9349847" y="5031026"/>
            <a:ext cx="3050337" cy="9309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5400">
                <a:solidFill>
                  <a:srgbClr val="FF2600"/>
                </a:solidFill>
                <a:latin typeface="Phosphate Inline"/>
                <a:ea typeface="Phosphate Inline"/>
                <a:cs typeface="Phosphate Inline"/>
                <a:sym typeface="Phosphate Inline"/>
              </a:defRPr>
            </a:lvl1pPr>
          </a:lstStyle>
          <a:p>
            <a:pPr/>
            <a:r>
              <a:t>SZLABAN</a:t>
            </a:r>
          </a:p>
        </p:txBody>
      </p:sp>
      <p:sp>
        <p:nvSpPr>
          <p:cNvPr id="164" name="ULTIMATUM"/>
          <p:cNvSpPr txBox="1"/>
          <p:nvPr/>
        </p:nvSpPr>
        <p:spPr>
          <a:xfrm>
            <a:off x="9349847" y="5922134"/>
            <a:ext cx="3708401" cy="9309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5400">
                <a:solidFill>
                  <a:srgbClr val="FF2600"/>
                </a:solidFill>
                <a:latin typeface="Phosphate Inline"/>
                <a:ea typeface="Phosphate Inline"/>
                <a:cs typeface="Phosphate Inline"/>
                <a:sym typeface="Phosphate Inline"/>
              </a:defRPr>
            </a:lvl1pPr>
          </a:lstStyle>
          <a:p>
            <a:pPr/>
            <a:r>
              <a:t>ULTIMATUM</a:t>
            </a:r>
          </a:p>
        </p:txBody>
      </p:sp>
      <p:sp>
        <p:nvSpPr>
          <p:cNvPr id="165" name="PRAWY PROSTY"/>
          <p:cNvSpPr txBox="1"/>
          <p:nvPr/>
        </p:nvSpPr>
        <p:spPr>
          <a:xfrm>
            <a:off x="9349847" y="6839063"/>
            <a:ext cx="5000537" cy="9309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5400">
                <a:solidFill>
                  <a:srgbClr val="FF2600"/>
                </a:solidFill>
                <a:latin typeface="Phosphate Inline"/>
                <a:ea typeface="Phosphate Inline"/>
                <a:cs typeface="Phosphate Inline"/>
                <a:sym typeface="Phosphate Inline"/>
              </a:defRPr>
            </a:lvl1pPr>
          </a:lstStyle>
          <a:p>
            <a:pPr/>
            <a:r>
              <a:t>PRAWY PROSTY</a:t>
            </a:r>
          </a:p>
        </p:txBody>
      </p:sp>
      <p:sp>
        <p:nvSpPr>
          <p:cNvPr id="166" name="DOBRY I ZŁY POLICJANT"/>
          <p:cNvSpPr txBox="1"/>
          <p:nvPr/>
        </p:nvSpPr>
        <p:spPr>
          <a:xfrm>
            <a:off x="9349847" y="7697679"/>
            <a:ext cx="7270921" cy="9309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5400">
                <a:solidFill>
                  <a:srgbClr val="FF2600"/>
                </a:solidFill>
                <a:latin typeface="Phosphate Inline"/>
                <a:ea typeface="Phosphate Inline"/>
                <a:cs typeface="Phosphate Inline"/>
                <a:sym typeface="Phosphate Inline"/>
              </a:defRPr>
            </a:lvl1pPr>
          </a:lstStyle>
          <a:p>
            <a:pPr/>
            <a:r>
              <a:t>DOBRY I ZŁY POLICJANT</a:t>
            </a:r>
          </a:p>
        </p:txBody>
      </p:sp>
      <p:sp>
        <p:nvSpPr>
          <p:cNvPr id="167" name="CHWYTY PONIŻEJ PASA"/>
          <p:cNvSpPr txBox="1"/>
          <p:nvPr/>
        </p:nvSpPr>
        <p:spPr>
          <a:xfrm>
            <a:off x="9349847" y="8588787"/>
            <a:ext cx="7166804" cy="9309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5400">
                <a:solidFill>
                  <a:srgbClr val="FF2600"/>
                </a:solidFill>
                <a:latin typeface="Phosphate Inline"/>
                <a:ea typeface="Phosphate Inline"/>
                <a:cs typeface="Phosphate Inline"/>
                <a:sym typeface="Phosphate Inline"/>
              </a:defRPr>
            </a:lvl1pPr>
          </a:lstStyle>
          <a:p>
            <a:pPr/>
            <a:r>
              <a:t>CHWYTY PONIŻEJ PASA</a:t>
            </a:r>
          </a:p>
        </p:txBody>
      </p:sp>
      <p:sp>
        <p:nvSpPr>
          <p:cNvPr id="168" name="NAJSŁABSZE OGNIWO"/>
          <p:cNvSpPr txBox="1"/>
          <p:nvPr/>
        </p:nvSpPr>
        <p:spPr>
          <a:xfrm>
            <a:off x="9349847" y="9505717"/>
            <a:ext cx="6652951" cy="9309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5400">
                <a:solidFill>
                  <a:srgbClr val="FF2600"/>
                </a:solidFill>
                <a:latin typeface="Phosphate Inline"/>
                <a:ea typeface="Phosphate Inline"/>
                <a:cs typeface="Phosphate Inline"/>
                <a:sym typeface="Phosphate Inline"/>
              </a:defRPr>
            </a:lvl1pPr>
          </a:lstStyle>
          <a:p>
            <a:pPr/>
            <a:r>
              <a:t>NAJSŁABSZE OGNIWO</a:t>
            </a:r>
          </a:p>
        </p:txBody>
      </p:sp>
      <p:sp>
        <p:nvSpPr>
          <p:cNvPr id="169" name="ROSYJSKI FRONT"/>
          <p:cNvSpPr txBox="1"/>
          <p:nvPr/>
        </p:nvSpPr>
        <p:spPr>
          <a:xfrm>
            <a:off x="17143748" y="2336623"/>
            <a:ext cx="5236614" cy="9309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5400">
                <a:solidFill>
                  <a:srgbClr val="2C1376"/>
                </a:solidFill>
                <a:latin typeface="Phosphate Inline"/>
                <a:ea typeface="Phosphate Inline"/>
                <a:cs typeface="Phosphate Inline"/>
                <a:sym typeface="Phosphate Inline"/>
              </a:defRPr>
            </a:lvl1pPr>
          </a:lstStyle>
          <a:p>
            <a:pPr/>
            <a:r>
              <a:t>ROSYJSKI FRONT</a:t>
            </a:r>
          </a:p>
        </p:txBody>
      </p:sp>
      <p:sp>
        <p:nvSpPr>
          <p:cNvPr id="170" name="STOPA W DRZWI"/>
          <p:cNvSpPr txBox="1"/>
          <p:nvPr/>
        </p:nvSpPr>
        <p:spPr>
          <a:xfrm>
            <a:off x="17143748" y="3227731"/>
            <a:ext cx="5085355" cy="9309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5400">
                <a:solidFill>
                  <a:srgbClr val="2C1376"/>
                </a:solidFill>
                <a:latin typeface="Phosphate Inline"/>
                <a:ea typeface="Phosphate Inline"/>
                <a:cs typeface="Phosphate Inline"/>
                <a:sym typeface="Phosphate Inline"/>
              </a:defRPr>
            </a:lvl1pPr>
          </a:lstStyle>
          <a:p>
            <a:pPr/>
            <a:r>
              <a:t>STOPA W DRZWI</a:t>
            </a:r>
          </a:p>
        </p:txBody>
      </p:sp>
      <p:sp>
        <p:nvSpPr>
          <p:cNvPr id="171" name="DRZWIAMI W TWARZ"/>
          <p:cNvSpPr txBox="1"/>
          <p:nvPr/>
        </p:nvSpPr>
        <p:spPr>
          <a:xfrm>
            <a:off x="17143748" y="4144661"/>
            <a:ext cx="6652951" cy="9309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5400">
                <a:solidFill>
                  <a:srgbClr val="2C1376"/>
                </a:solidFill>
                <a:latin typeface="Phosphate Inline"/>
                <a:ea typeface="Phosphate Inline"/>
                <a:cs typeface="Phosphate Inline"/>
                <a:sym typeface="Phosphate Inline"/>
              </a:defRPr>
            </a:lvl1pPr>
          </a:lstStyle>
          <a:p>
            <a:pPr/>
            <a:r>
              <a:t>DRZWIAMI W TWARZ</a:t>
            </a:r>
          </a:p>
        </p:txBody>
      </p:sp>
      <p:sp>
        <p:nvSpPr>
          <p:cNvPr id="172" name="ZDECHŁA RYBA"/>
          <p:cNvSpPr txBox="1"/>
          <p:nvPr/>
        </p:nvSpPr>
        <p:spPr>
          <a:xfrm>
            <a:off x="17143748" y="5031026"/>
            <a:ext cx="4835843" cy="9309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5400">
                <a:solidFill>
                  <a:srgbClr val="2C1376"/>
                </a:solidFill>
                <a:latin typeface="Phosphate Inline"/>
                <a:ea typeface="Phosphate Inline"/>
                <a:cs typeface="Phosphate Inline"/>
                <a:sym typeface="Phosphate Inline"/>
              </a:defRPr>
            </a:lvl1pPr>
          </a:lstStyle>
          <a:p>
            <a:pPr/>
            <a:r>
              <a:t>ZDECHŁA RYBA</a:t>
            </a:r>
          </a:p>
        </p:txBody>
      </p:sp>
      <p:sp>
        <p:nvSpPr>
          <p:cNvPr id="173" name="NISKA PIŁKA"/>
          <p:cNvSpPr txBox="1"/>
          <p:nvPr/>
        </p:nvSpPr>
        <p:spPr>
          <a:xfrm>
            <a:off x="17143748" y="5922134"/>
            <a:ext cx="4147785" cy="9309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5400">
                <a:solidFill>
                  <a:srgbClr val="2C1376"/>
                </a:solidFill>
                <a:latin typeface="Phosphate Inline"/>
                <a:ea typeface="Phosphate Inline"/>
                <a:cs typeface="Phosphate Inline"/>
                <a:sym typeface="Phosphate Inline"/>
              </a:defRPr>
            </a:lvl1pPr>
          </a:lstStyle>
          <a:p>
            <a:pPr/>
            <a:r>
              <a:t>NISKA PIŁKA</a:t>
            </a:r>
          </a:p>
        </p:txBody>
      </p:sp>
      <p:sp>
        <p:nvSpPr>
          <p:cNvPr id="174" name="OCZYWISTOŚĆ"/>
          <p:cNvSpPr txBox="1"/>
          <p:nvPr/>
        </p:nvSpPr>
        <p:spPr>
          <a:xfrm>
            <a:off x="17143748" y="6839063"/>
            <a:ext cx="4695109" cy="9309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5400">
                <a:solidFill>
                  <a:srgbClr val="2C1376"/>
                </a:solidFill>
                <a:latin typeface="Phosphate Inline"/>
                <a:ea typeface="Phosphate Inline"/>
                <a:cs typeface="Phosphate Inline"/>
                <a:sym typeface="Phosphate Inline"/>
              </a:defRPr>
            </a:lvl1pPr>
          </a:lstStyle>
          <a:p>
            <a:pPr/>
            <a:r>
              <a:t>OCZYWISTOŚĆ</a:t>
            </a:r>
          </a:p>
        </p:txBody>
      </p:sp>
      <p:sp>
        <p:nvSpPr>
          <p:cNvPr id="175" name="GAPA"/>
          <p:cNvSpPr txBox="1"/>
          <p:nvPr/>
        </p:nvSpPr>
        <p:spPr>
          <a:xfrm>
            <a:off x="17048998" y="7696716"/>
            <a:ext cx="2142359" cy="9309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5400">
                <a:solidFill>
                  <a:srgbClr val="2C1376"/>
                </a:solidFill>
                <a:latin typeface="Phosphate Inline"/>
                <a:ea typeface="Phosphate Inline"/>
                <a:cs typeface="Phosphate Inline"/>
                <a:sym typeface="Phosphate Inline"/>
              </a:defRPr>
            </a:lvl1pPr>
          </a:lstStyle>
          <a:p>
            <a:pPr/>
            <a:r>
              <a:t>GAPA</a:t>
            </a:r>
          </a:p>
        </p:txBody>
      </p:sp>
      <p:sp>
        <p:nvSpPr>
          <p:cNvPr id="176" name="INGRACJACJA"/>
          <p:cNvSpPr txBox="1"/>
          <p:nvPr/>
        </p:nvSpPr>
        <p:spPr>
          <a:xfrm>
            <a:off x="17143748" y="8588787"/>
            <a:ext cx="4446465" cy="9309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5400">
                <a:solidFill>
                  <a:srgbClr val="2C1376"/>
                </a:solidFill>
                <a:latin typeface="Phosphate Inline"/>
                <a:ea typeface="Phosphate Inline"/>
                <a:cs typeface="Phosphate Inline"/>
                <a:sym typeface="Phosphate Inline"/>
              </a:defRPr>
            </a:lvl1pPr>
          </a:lstStyle>
          <a:p>
            <a:pPr/>
            <a:r>
              <a:t>INGRACJACJA</a:t>
            </a:r>
          </a:p>
        </p:txBody>
      </p:sp>
      <p:sp>
        <p:nvSpPr>
          <p:cNvPr id="177" name="MOTYWACJA STRATY"/>
          <p:cNvSpPr txBox="1"/>
          <p:nvPr/>
        </p:nvSpPr>
        <p:spPr>
          <a:xfrm>
            <a:off x="17143748" y="9505717"/>
            <a:ext cx="6361815" cy="9309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5400">
                <a:solidFill>
                  <a:srgbClr val="2C1376"/>
                </a:solidFill>
                <a:latin typeface="Phosphate Inline"/>
                <a:ea typeface="Phosphate Inline"/>
                <a:cs typeface="Phosphate Inline"/>
                <a:sym typeface="Phosphate Inline"/>
              </a:defRPr>
            </a:lvl1pPr>
          </a:lstStyle>
          <a:p>
            <a:pPr/>
            <a:r>
              <a:t>MOTYWACJA STRATY</a:t>
            </a:r>
          </a:p>
        </p:txBody>
      </p:sp>
      <p:sp>
        <p:nvSpPr>
          <p:cNvPr id="178" name="staNDARDOWA UMOWA"/>
          <p:cNvSpPr txBox="1"/>
          <p:nvPr/>
        </p:nvSpPr>
        <p:spPr>
          <a:xfrm>
            <a:off x="9278739" y="10363369"/>
            <a:ext cx="7413138" cy="9309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5400">
                <a:solidFill>
                  <a:srgbClr val="FF2600"/>
                </a:solidFill>
                <a:latin typeface="Phosphate Inline"/>
                <a:ea typeface="Phosphate Inline"/>
                <a:cs typeface="Phosphate Inline"/>
                <a:sym typeface="Phosphate Inline"/>
              </a:defRPr>
            </a:lvl1pPr>
          </a:lstStyle>
          <a:p>
            <a:pPr/>
            <a:r>
              <a:t>staNDARDOWA UMOWA</a:t>
            </a:r>
          </a:p>
        </p:txBody>
      </p:sp>
      <p:sp>
        <p:nvSpPr>
          <p:cNvPr id="179" name="ROTACJA NEGOCJATORÓW"/>
          <p:cNvSpPr txBox="1"/>
          <p:nvPr/>
        </p:nvSpPr>
        <p:spPr>
          <a:xfrm>
            <a:off x="206913" y="10449432"/>
            <a:ext cx="8687324" cy="9309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5400">
                <a:solidFill>
                  <a:srgbClr val="2C1376"/>
                </a:solidFill>
                <a:latin typeface="Phosphate Inline"/>
                <a:ea typeface="Phosphate Inline"/>
                <a:cs typeface="Phosphate Inline"/>
                <a:sym typeface="Phosphate Inline"/>
              </a:defRPr>
            </a:lvl1pPr>
          </a:lstStyle>
          <a:p>
            <a:pPr/>
            <a:r>
              <a:t>ROTACJA NEGOCJATORÓW</a:t>
            </a:r>
          </a:p>
        </p:txBody>
      </p:sp>
      <p:pic>
        <p:nvPicPr>
          <p:cNvPr id="180" name="Zrzut ekranu 2023-06-24 o 11.36.54.png" descr="Zrzut ekranu 2023-06-24 o 11.36.54.png"/>
          <p:cNvPicPr>
            <a:picLocks noChangeAspect="1"/>
          </p:cNvPicPr>
          <p:nvPr/>
        </p:nvPicPr>
        <p:blipFill>
          <a:blip r:embed="rId5">
            <a:extLst/>
          </a:blip>
          <a:stretch>
            <a:fillRect/>
          </a:stretch>
        </p:blipFill>
        <p:spPr>
          <a:xfrm>
            <a:off x="1397427" y="11394111"/>
            <a:ext cx="1483330" cy="212777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48"/>
                                        </p:tgtEl>
                                        <p:attrNameLst>
                                          <p:attrName>style.visibility</p:attrName>
                                        </p:attrNameLst>
                                      </p:cBhvr>
                                      <p:to>
                                        <p:strVal val="visible"/>
                                      </p:to>
                                    </p:set>
                                    <p:animEffect filter="fade" transition="in">
                                      <p:cBhvr>
                                        <p:cTn id="7" dur="10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151"/>
                                        </p:tgtEl>
                                        <p:attrNameLst>
                                          <p:attrName>style.visibility</p:attrName>
                                        </p:attrNameLst>
                                      </p:cBhvr>
                                      <p:to>
                                        <p:strVal val="visible"/>
                                      </p:to>
                                    </p:set>
                                    <p:animEffect filter="fade" transition="in">
                                      <p:cBhvr>
                                        <p:cTn id="12" dur="1000"/>
                                        <p:tgtEl>
                                          <p:spTgt spid="15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152"/>
                                        </p:tgtEl>
                                        <p:attrNameLst>
                                          <p:attrName>style.visibility</p:attrName>
                                        </p:attrNameLst>
                                      </p:cBhvr>
                                      <p:to>
                                        <p:strVal val="visible"/>
                                      </p:to>
                                    </p:set>
                                    <p:animEffect filter="fade" transition="in">
                                      <p:cBhvr>
                                        <p:cTn id="17" dur="1000"/>
                                        <p:tgtEl>
                                          <p:spTgt spid="152"/>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153"/>
                                        </p:tgtEl>
                                        <p:attrNameLst>
                                          <p:attrName>style.visibility</p:attrName>
                                        </p:attrNameLst>
                                      </p:cBhvr>
                                      <p:to>
                                        <p:strVal val="visible"/>
                                      </p:to>
                                    </p:set>
                                    <p:animEffect filter="fade" transition="in">
                                      <p:cBhvr>
                                        <p:cTn id="22" dur="1000"/>
                                        <p:tgtEl>
                                          <p:spTgt spid="153"/>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5" fill="hold">
                                  <p:stCondLst>
                                    <p:cond delay="0"/>
                                  </p:stCondLst>
                                  <p:iterate type="el" backwards="0">
                                    <p:tmAbs val="0"/>
                                  </p:iterate>
                                  <p:childTnLst>
                                    <p:set>
                                      <p:cBhvr>
                                        <p:cTn id="26" fill="hold"/>
                                        <p:tgtEl>
                                          <p:spTgt spid="154"/>
                                        </p:tgtEl>
                                        <p:attrNameLst>
                                          <p:attrName>style.visibility</p:attrName>
                                        </p:attrNameLst>
                                      </p:cBhvr>
                                      <p:to>
                                        <p:strVal val="visible"/>
                                      </p:to>
                                    </p:set>
                                    <p:animEffect filter="fade" transition="in">
                                      <p:cBhvr>
                                        <p:cTn id="27" dur="1000"/>
                                        <p:tgtEl>
                                          <p:spTgt spid="154"/>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10" grpId="6" fill="hold">
                                  <p:stCondLst>
                                    <p:cond delay="0"/>
                                  </p:stCondLst>
                                  <p:iterate type="el" backwards="0">
                                    <p:tmAbs val="0"/>
                                  </p:iterate>
                                  <p:childTnLst>
                                    <p:set>
                                      <p:cBhvr>
                                        <p:cTn id="31" fill="hold"/>
                                        <p:tgtEl>
                                          <p:spTgt spid="155"/>
                                        </p:tgtEl>
                                        <p:attrNameLst>
                                          <p:attrName>style.visibility</p:attrName>
                                        </p:attrNameLst>
                                      </p:cBhvr>
                                      <p:to>
                                        <p:strVal val="visible"/>
                                      </p:to>
                                    </p:set>
                                    <p:animEffect filter="fade" transition="in">
                                      <p:cBhvr>
                                        <p:cTn id="32" dur="1000"/>
                                        <p:tgtEl>
                                          <p:spTgt spid="155"/>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10" grpId="7" fill="hold">
                                  <p:stCondLst>
                                    <p:cond delay="0"/>
                                  </p:stCondLst>
                                  <p:iterate type="el" backwards="0">
                                    <p:tmAbs val="0"/>
                                  </p:iterate>
                                  <p:childTnLst>
                                    <p:set>
                                      <p:cBhvr>
                                        <p:cTn id="36" fill="hold"/>
                                        <p:tgtEl>
                                          <p:spTgt spid="156"/>
                                        </p:tgtEl>
                                        <p:attrNameLst>
                                          <p:attrName>style.visibility</p:attrName>
                                        </p:attrNameLst>
                                      </p:cBhvr>
                                      <p:to>
                                        <p:strVal val="visible"/>
                                      </p:to>
                                    </p:set>
                                    <p:animEffect filter="fade" transition="in">
                                      <p:cBhvr>
                                        <p:cTn id="37" dur="1000"/>
                                        <p:tgtEl>
                                          <p:spTgt spid="156"/>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10" grpId="8" fill="hold">
                                  <p:stCondLst>
                                    <p:cond delay="0"/>
                                  </p:stCondLst>
                                  <p:iterate type="el" backwards="0">
                                    <p:tmAbs val="0"/>
                                  </p:iterate>
                                  <p:childTnLst>
                                    <p:set>
                                      <p:cBhvr>
                                        <p:cTn id="41" fill="hold"/>
                                        <p:tgtEl>
                                          <p:spTgt spid="157"/>
                                        </p:tgtEl>
                                        <p:attrNameLst>
                                          <p:attrName>style.visibility</p:attrName>
                                        </p:attrNameLst>
                                      </p:cBhvr>
                                      <p:to>
                                        <p:strVal val="visible"/>
                                      </p:to>
                                    </p:set>
                                    <p:animEffect filter="fade" transition="in">
                                      <p:cBhvr>
                                        <p:cTn id="42" dur="1000"/>
                                        <p:tgtEl>
                                          <p:spTgt spid="157"/>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ID="10" grpId="9" fill="hold">
                                  <p:stCondLst>
                                    <p:cond delay="0"/>
                                  </p:stCondLst>
                                  <p:iterate type="el" backwards="0">
                                    <p:tmAbs val="0"/>
                                  </p:iterate>
                                  <p:childTnLst>
                                    <p:set>
                                      <p:cBhvr>
                                        <p:cTn id="46" fill="hold"/>
                                        <p:tgtEl>
                                          <p:spTgt spid="158"/>
                                        </p:tgtEl>
                                        <p:attrNameLst>
                                          <p:attrName>style.visibility</p:attrName>
                                        </p:attrNameLst>
                                      </p:cBhvr>
                                      <p:to>
                                        <p:strVal val="visible"/>
                                      </p:to>
                                    </p:set>
                                    <p:animEffect filter="fade" transition="in">
                                      <p:cBhvr>
                                        <p:cTn id="47" dur="1000"/>
                                        <p:tgtEl>
                                          <p:spTgt spid="158"/>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ID="10" grpId="10" fill="hold">
                                  <p:stCondLst>
                                    <p:cond delay="0"/>
                                  </p:stCondLst>
                                  <p:iterate type="el" backwards="0">
                                    <p:tmAbs val="0"/>
                                  </p:iterate>
                                  <p:childTnLst>
                                    <p:set>
                                      <p:cBhvr>
                                        <p:cTn id="51" fill="hold"/>
                                        <p:tgtEl>
                                          <p:spTgt spid="159"/>
                                        </p:tgtEl>
                                        <p:attrNameLst>
                                          <p:attrName>style.visibility</p:attrName>
                                        </p:attrNameLst>
                                      </p:cBhvr>
                                      <p:to>
                                        <p:strVal val="visible"/>
                                      </p:to>
                                    </p:set>
                                    <p:animEffect filter="fade" transition="in">
                                      <p:cBhvr>
                                        <p:cTn id="52" dur="1000"/>
                                        <p:tgtEl>
                                          <p:spTgt spid="159"/>
                                        </p:tgtEl>
                                      </p:cBhvr>
                                    </p:animEffect>
                                  </p:childTnLst>
                                </p:cTn>
                              </p:par>
                            </p:childTnLst>
                          </p:cTn>
                        </p:par>
                      </p:childTnLst>
                    </p:cTn>
                  </p:par>
                  <p:par>
                    <p:cTn id="53" fill="hold">
                      <p:stCondLst>
                        <p:cond delay="indefinite"/>
                      </p:stCondLst>
                      <p:childTnLst>
                        <p:par>
                          <p:cTn id="54" fill="hold">
                            <p:stCondLst>
                              <p:cond delay="0"/>
                            </p:stCondLst>
                            <p:childTnLst>
                              <p:par>
                                <p:cTn id="55" presetClass="entr" nodeType="clickEffect" presetID="10" grpId="11" fill="hold">
                                  <p:stCondLst>
                                    <p:cond delay="0"/>
                                  </p:stCondLst>
                                  <p:iterate type="el" backwards="0">
                                    <p:tmAbs val="0"/>
                                  </p:iterate>
                                  <p:childTnLst>
                                    <p:set>
                                      <p:cBhvr>
                                        <p:cTn id="56" fill="hold"/>
                                        <p:tgtEl>
                                          <p:spTgt spid="160"/>
                                        </p:tgtEl>
                                        <p:attrNameLst>
                                          <p:attrName>style.visibility</p:attrName>
                                        </p:attrNameLst>
                                      </p:cBhvr>
                                      <p:to>
                                        <p:strVal val="visible"/>
                                      </p:to>
                                    </p:set>
                                    <p:animEffect filter="fade" transition="in">
                                      <p:cBhvr>
                                        <p:cTn id="57" dur="1000"/>
                                        <p:tgtEl>
                                          <p:spTgt spid="160"/>
                                        </p:tgtEl>
                                      </p:cBhvr>
                                    </p:animEffect>
                                  </p:childTnLst>
                                </p:cTn>
                              </p:par>
                            </p:childTnLst>
                          </p:cTn>
                        </p:par>
                      </p:childTnLst>
                    </p:cTn>
                  </p:par>
                  <p:par>
                    <p:cTn id="58" fill="hold">
                      <p:stCondLst>
                        <p:cond delay="indefinite"/>
                      </p:stCondLst>
                      <p:childTnLst>
                        <p:par>
                          <p:cTn id="59" fill="hold">
                            <p:stCondLst>
                              <p:cond delay="0"/>
                            </p:stCondLst>
                            <p:childTnLst>
                              <p:par>
                                <p:cTn id="60" presetClass="entr" nodeType="clickEffect" presetID="10" grpId="12" fill="hold">
                                  <p:stCondLst>
                                    <p:cond delay="0"/>
                                  </p:stCondLst>
                                  <p:iterate type="el" backwards="0">
                                    <p:tmAbs val="0"/>
                                  </p:iterate>
                                  <p:childTnLst>
                                    <p:set>
                                      <p:cBhvr>
                                        <p:cTn id="61" fill="hold"/>
                                        <p:tgtEl>
                                          <p:spTgt spid="161"/>
                                        </p:tgtEl>
                                        <p:attrNameLst>
                                          <p:attrName>style.visibility</p:attrName>
                                        </p:attrNameLst>
                                      </p:cBhvr>
                                      <p:to>
                                        <p:strVal val="visible"/>
                                      </p:to>
                                    </p:set>
                                    <p:animEffect filter="fade" transition="in">
                                      <p:cBhvr>
                                        <p:cTn id="62" dur="1000"/>
                                        <p:tgtEl>
                                          <p:spTgt spid="161"/>
                                        </p:tgtEl>
                                      </p:cBhvr>
                                    </p:animEffect>
                                  </p:childTnLst>
                                </p:cTn>
                              </p:par>
                            </p:childTnLst>
                          </p:cTn>
                        </p:par>
                      </p:childTnLst>
                    </p:cTn>
                  </p:par>
                  <p:par>
                    <p:cTn id="63" fill="hold">
                      <p:stCondLst>
                        <p:cond delay="indefinite"/>
                      </p:stCondLst>
                      <p:childTnLst>
                        <p:par>
                          <p:cTn id="64" fill="hold">
                            <p:stCondLst>
                              <p:cond delay="0"/>
                            </p:stCondLst>
                            <p:childTnLst>
                              <p:par>
                                <p:cTn id="65" presetClass="entr" nodeType="clickEffect" presetID="10" grpId="13" fill="hold">
                                  <p:stCondLst>
                                    <p:cond delay="0"/>
                                  </p:stCondLst>
                                  <p:iterate type="el" backwards="0">
                                    <p:tmAbs val="0"/>
                                  </p:iterate>
                                  <p:childTnLst>
                                    <p:set>
                                      <p:cBhvr>
                                        <p:cTn id="66" fill="hold"/>
                                        <p:tgtEl>
                                          <p:spTgt spid="162"/>
                                        </p:tgtEl>
                                        <p:attrNameLst>
                                          <p:attrName>style.visibility</p:attrName>
                                        </p:attrNameLst>
                                      </p:cBhvr>
                                      <p:to>
                                        <p:strVal val="visible"/>
                                      </p:to>
                                    </p:set>
                                    <p:animEffect filter="fade" transition="in">
                                      <p:cBhvr>
                                        <p:cTn id="67" dur="1000"/>
                                        <p:tgtEl>
                                          <p:spTgt spid="162"/>
                                        </p:tgtEl>
                                      </p:cBhvr>
                                    </p:animEffect>
                                  </p:childTnLst>
                                </p:cTn>
                              </p:par>
                            </p:childTnLst>
                          </p:cTn>
                        </p:par>
                      </p:childTnLst>
                    </p:cTn>
                  </p:par>
                  <p:par>
                    <p:cTn id="68" fill="hold">
                      <p:stCondLst>
                        <p:cond delay="indefinite"/>
                      </p:stCondLst>
                      <p:childTnLst>
                        <p:par>
                          <p:cTn id="69" fill="hold">
                            <p:stCondLst>
                              <p:cond delay="0"/>
                            </p:stCondLst>
                            <p:childTnLst>
                              <p:par>
                                <p:cTn id="70" presetClass="entr" nodeType="clickEffect" presetID="10" grpId="14" fill="hold">
                                  <p:stCondLst>
                                    <p:cond delay="0"/>
                                  </p:stCondLst>
                                  <p:iterate type="el" backwards="0">
                                    <p:tmAbs val="0"/>
                                  </p:iterate>
                                  <p:childTnLst>
                                    <p:set>
                                      <p:cBhvr>
                                        <p:cTn id="71" fill="hold"/>
                                        <p:tgtEl>
                                          <p:spTgt spid="163"/>
                                        </p:tgtEl>
                                        <p:attrNameLst>
                                          <p:attrName>style.visibility</p:attrName>
                                        </p:attrNameLst>
                                      </p:cBhvr>
                                      <p:to>
                                        <p:strVal val="visible"/>
                                      </p:to>
                                    </p:set>
                                    <p:animEffect filter="fade" transition="in">
                                      <p:cBhvr>
                                        <p:cTn id="72" dur="1000"/>
                                        <p:tgtEl>
                                          <p:spTgt spid="163"/>
                                        </p:tgtEl>
                                      </p:cBhvr>
                                    </p:animEffect>
                                  </p:childTnLst>
                                </p:cTn>
                              </p:par>
                            </p:childTnLst>
                          </p:cTn>
                        </p:par>
                      </p:childTnLst>
                    </p:cTn>
                  </p:par>
                  <p:par>
                    <p:cTn id="73" fill="hold">
                      <p:stCondLst>
                        <p:cond delay="indefinite"/>
                      </p:stCondLst>
                      <p:childTnLst>
                        <p:par>
                          <p:cTn id="74" fill="hold">
                            <p:stCondLst>
                              <p:cond delay="0"/>
                            </p:stCondLst>
                            <p:childTnLst>
                              <p:par>
                                <p:cTn id="75" presetClass="entr" nodeType="clickEffect" presetID="10" grpId="15" fill="hold">
                                  <p:stCondLst>
                                    <p:cond delay="0"/>
                                  </p:stCondLst>
                                  <p:iterate type="el" backwards="0">
                                    <p:tmAbs val="0"/>
                                  </p:iterate>
                                  <p:childTnLst>
                                    <p:set>
                                      <p:cBhvr>
                                        <p:cTn id="76" fill="hold"/>
                                        <p:tgtEl>
                                          <p:spTgt spid="164"/>
                                        </p:tgtEl>
                                        <p:attrNameLst>
                                          <p:attrName>style.visibility</p:attrName>
                                        </p:attrNameLst>
                                      </p:cBhvr>
                                      <p:to>
                                        <p:strVal val="visible"/>
                                      </p:to>
                                    </p:set>
                                    <p:animEffect filter="fade" transition="in">
                                      <p:cBhvr>
                                        <p:cTn id="77" dur="1000"/>
                                        <p:tgtEl>
                                          <p:spTgt spid="164"/>
                                        </p:tgtEl>
                                      </p:cBhvr>
                                    </p:animEffect>
                                  </p:childTnLst>
                                </p:cTn>
                              </p:par>
                            </p:childTnLst>
                          </p:cTn>
                        </p:par>
                      </p:childTnLst>
                    </p:cTn>
                  </p:par>
                  <p:par>
                    <p:cTn id="78" fill="hold">
                      <p:stCondLst>
                        <p:cond delay="indefinite"/>
                      </p:stCondLst>
                      <p:childTnLst>
                        <p:par>
                          <p:cTn id="79" fill="hold">
                            <p:stCondLst>
                              <p:cond delay="0"/>
                            </p:stCondLst>
                            <p:childTnLst>
                              <p:par>
                                <p:cTn id="80" presetClass="entr" nodeType="clickEffect" presetID="10" grpId="16" fill="hold">
                                  <p:stCondLst>
                                    <p:cond delay="0"/>
                                  </p:stCondLst>
                                  <p:iterate type="el" backwards="0">
                                    <p:tmAbs val="0"/>
                                  </p:iterate>
                                  <p:childTnLst>
                                    <p:set>
                                      <p:cBhvr>
                                        <p:cTn id="81" fill="hold"/>
                                        <p:tgtEl>
                                          <p:spTgt spid="165"/>
                                        </p:tgtEl>
                                        <p:attrNameLst>
                                          <p:attrName>style.visibility</p:attrName>
                                        </p:attrNameLst>
                                      </p:cBhvr>
                                      <p:to>
                                        <p:strVal val="visible"/>
                                      </p:to>
                                    </p:set>
                                    <p:animEffect filter="fade" transition="in">
                                      <p:cBhvr>
                                        <p:cTn id="82" dur="1000"/>
                                        <p:tgtEl>
                                          <p:spTgt spid="165"/>
                                        </p:tgtEl>
                                      </p:cBhvr>
                                    </p:animEffect>
                                  </p:childTnLst>
                                </p:cTn>
                              </p:par>
                            </p:childTnLst>
                          </p:cTn>
                        </p:par>
                      </p:childTnLst>
                    </p:cTn>
                  </p:par>
                  <p:par>
                    <p:cTn id="83" fill="hold">
                      <p:stCondLst>
                        <p:cond delay="indefinite"/>
                      </p:stCondLst>
                      <p:childTnLst>
                        <p:par>
                          <p:cTn id="84" fill="hold">
                            <p:stCondLst>
                              <p:cond delay="0"/>
                            </p:stCondLst>
                            <p:childTnLst>
                              <p:par>
                                <p:cTn id="85" presetClass="entr" nodeType="clickEffect" presetID="10" grpId="17" fill="hold">
                                  <p:stCondLst>
                                    <p:cond delay="0"/>
                                  </p:stCondLst>
                                  <p:iterate type="el" backwards="0">
                                    <p:tmAbs val="0"/>
                                  </p:iterate>
                                  <p:childTnLst>
                                    <p:set>
                                      <p:cBhvr>
                                        <p:cTn id="86" fill="hold"/>
                                        <p:tgtEl>
                                          <p:spTgt spid="166"/>
                                        </p:tgtEl>
                                        <p:attrNameLst>
                                          <p:attrName>style.visibility</p:attrName>
                                        </p:attrNameLst>
                                      </p:cBhvr>
                                      <p:to>
                                        <p:strVal val="visible"/>
                                      </p:to>
                                    </p:set>
                                    <p:animEffect filter="fade" transition="in">
                                      <p:cBhvr>
                                        <p:cTn id="87" dur="1000"/>
                                        <p:tgtEl>
                                          <p:spTgt spid="166"/>
                                        </p:tgtEl>
                                      </p:cBhvr>
                                    </p:animEffect>
                                  </p:childTnLst>
                                </p:cTn>
                              </p:par>
                            </p:childTnLst>
                          </p:cTn>
                        </p:par>
                      </p:childTnLst>
                    </p:cTn>
                  </p:par>
                  <p:par>
                    <p:cTn id="88" fill="hold">
                      <p:stCondLst>
                        <p:cond delay="indefinite"/>
                      </p:stCondLst>
                      <p:childTnLst>
                        <p:par>
                          <p:cTn id="89" fill="hold">
                            <p:stCondLst>
                              <p:cond delay="0"/>
                            </p:stCondLst>
                            <p:childTnLst>
                              <p:par>
                                <p:cTn id="90" presetClass="entr" nodeType="clickEffect" presetID="10" grpId="18" fill="hold">
                                  <p:stCondLst>
                                    <p:cond delay="0"/>
                                  </p:stCondLst>
                                  <p:iterate type="el" backwards="0">
                                    <p:tmAbs val="0"/>
                                  </p:iterate>
                                  <p:childTnLst>
                                    <p:set>
                                      <p:cBhvr>
                                        <p:cTn id="91" fill="hold"/>
                                        <p:tgtEl>
                                          <p:spTgt spid="167"/>
                                        </p:tgtEl>
                                        <p:attrNameLst>
                                          <p:attrName>style.visibility</p:attrName>
                                        </p:attrNameLst>
                                      </p:cBhvr>
                                      <p:to>
                                        <p:strVal val="visible"/>
                                      </p:to>
                                    </p:set>
                                    <p:animEffect filter="fade" transition="in">
                                      <p:cBhvr>
                                        <p:cTn id="92" dur="1000"/>
                                        <p:tgtEl>
                                          <p:spTgt spid="167"/>
                                        </p:tgtEl>
                                      </p:cBhvr>
                                    </p:animEffect>
                                  </p:childTnLst>
                                </p:cTn>
                              </p:par>
                            </p:childTnLst>
                          </p:cTn>
                        </p:par>
                      </p:childTnLst>
                    </p:cTn>
                  </p:par>
                  <p:par>
                    <p:cTn id="93" fill="hold">
                      <p:stCondLst>
                        <p:cond delay="indefinite"/>
                      </p:stCondLst>
                      <p:childTnLst>
                        <p:par>
                          <p:cTn id="94" fill="hold">
                            <p:stCondLst>
                              <p:cond delay="0"/>
                            </p:stCondLst>
                            <p:childTnLst>
                              <p:par>
                                <p:cTn id="95" presetClass="entr" nodeType="clickEffect" presetID="10" grpId="19" fill="hold">
                                  <p:stCondLst>
                                    <p:cond delay="0"/>
                                  </p:stCondLst>
                                  <p:iterate type="el" backwards="0">
                                    <p:tmAbs val="0"/>
                                  </p:iterate>
                                  <p:childTnLst>
                                    <p:set>
                                      <p:cBhvr>
                                        <p:cTn id="96" fill="hold"/>
                                        <p:tgtEl>
                                          <p:spTgt spid="168"/>
                                        </p:tgtEl>
                                        <p:attrNameLst>
                                          <p:attrName>style.visibility</p:attrName>
                                        </p:attrNameLst>
                                      </p:cBhvr>
                                      <p:to>
                                        <p:strVal val="visible"/>
                                      </p:to>
                                    </p:set>
                                    <p:animEffect filter="fade" transition="in">
                                      <p:cBhvr>
                                        <p:cTn id="97" dur="1000"/>
                                        <p:tgtEl>
                                          <p:spTgt spid="168"/>
                                        </p:tgtEl>
                                      </p:cBhvr>
                                    </p:animEffect>
                                  </p:childTnLst>
                                </p:cTn>
                              </p:par>
                            </p:childTnLst>
                          </p:cTn>
                        </p:par>
                      </p:childTnLst>
                    </p:cTn>
                  </p:par>
                  <p:par>
                    <p:cTn id="98" fill="hold">
                      <p:stCondLst>
                        <p:cond delay="indefinite"/>
                      </p:stCondLst>
                      <p:childTnLst>
                        <p:par>
                          <p:cTn id="99" fill="hold">
                            <p:stCondLst>
                              <p:cond delay="0"/>
                            </p:stCondLst>
                            <p:childTnLst>
                              <p:par>
                                <p:cTn id="100" presetClass="entr" nodeType="clickEffect" presetID="10" grpId="20" fill="hold">
                                  <p:stCondLst>
                                    <p:cond delay="0"/>
                                  </p:stCondLst>
                                  <p:iterate type="el" backwards="0">
                                    <p:tmAbs val="0"/>
                                  </p:iterate>
                                  <p:childTnLst>
                                    <p:set>
                                      <p:cBhvr>
                                        <p:cTn id="101" fill="hold"/>
                                        <p:tgtEl>
                                          <p:spTgt spid="169"/>
                                        </p:tgtEl>
                                        <p:attrNameLst>
                                          <p:attrName>style.visibility</p:attrName>
                                        </p:attrNameLst>
                                      </p:cBhvr>
                                      <p:to>
                                        <p:strVal val="visible"/>
                                      </p:to>
                                    </p:set>
                                    <p:animEffect filter="fade" transition="in">
                                      <p:cBhvr>
                                        <p:cTn id="102" dur="1000"/>
                                        <p:tgtEl>
                                          <p:spTgt spid="169"/>
                                        </p:tgtEl>
                                      </p:cBhvr>
                                    </p:animEffect>
                                  </p:childTnLst>
                                </p:cTn>
                              </p:par>
                            </p:childTnLst>
                          </p:cTn>
                        </p:par>
                      </p:childTnLst>
                    </p:cTn>
                  </p:par>
                  <p:par>
                    <p:cTn id="103" fill="hold">
                      <p:stCondLst>
                        <p:cond delay="indefinite"/>
                      </p:stCondLst>
                      <p:childTnLst>
                        <p:par>
                          <p:cTn id="104" fill="hold">
                            <p:stCondLst>
                              <p:cond delay="0"/>
                            </p:stCondLst>
                            <p:childTnLst>
                              <p:par>
                                <p:cTn id="105" presetClass="entr" nodeType="clickEffect" presetID="10" grpId="21" fill="hold">
                                  <p:stCondLst>
                                    <p:cond delay="0"/>
                                  </p:stCondLst>
                                  <p:iterate type="el" backwards="0">
                                    <p:tmAbs val="0"/>
                                  </p:iterate>
                                  <p:childTnLst>
                                    <p:set>
                                      <p:cBhvr>
                                        <p:cTn id="106" fill="hold"/>
                                        <p:tgtEl>
                                          <p:spTgt spid="170"/>
                                        </p:tgtEl>
                                        <p:attrNameLst>
                                          <p:attrName>style.visibility</p:attrName>
                                        </p:attrNameLst>
                                      </p:cBhvr>
                                      <p:to>
                                        <p:strVal val="visible"/>
                                      </p:to>
                                    </p:set>
                                    <p:animEffect filter="fade" transition="in">
                                      <p:cBhvr>
                                        <p:cTn id="107" dur="1000"/>
                                        <p:tgtEl>
                                          <p:spTgt spid="170"/>
                                        </p:tgtEl>
                                      </p:cBhvr>
                                    </p:animEffect>
                                  </p:childTnLst>
                                </p:cTn>
                              </p:par>
                            </p:childTnLst>
                          </p:cTn>
                        </p:par>
                      </p:childTnLst>
                    </p:cTn>
                  </p:par>
                  <p:par>
                    <p:cTn id="108" fill="hold">
                      <p:stCondLst>
                        <p:cond delay="indefinite"/>
                      </p:stCondLst>
                      <p:childTnLst>
                        <p:par>
                          <p:cTn id="109" fill="hold">
                            <p:stCondLst>
                              <p:cond delay="0"/>
                            </p:stCondLst>
                            <p:childTnLst>
                              <p:par>
                                <p:cTn id="110" presetClass="entr" nodeType="clickEffect" presetID="10" grpId="22" fill="hold">
                                  <p:stCondLst>
                                    <p:cond delay="0"/>
                                  </p:stCondLst>
                                  <p:iterate type="el" backwards="0">
                                    <p:tmAbs val="0"/>
                                  </p:iterate>
                                  <p:childTnLst>
                                    <p:set>
                                      <p:cBhvr>
                                        <p:cTn id="111" fill="hold"/>
                                        <p:tgtEl>
                                          <p:spTgt spid="171"/>
                                        </p:tgtEl>
                                        <p:attrNameLst>
                                          <p:attrName>style.visibility</p:attrName>
                                        </p:attrNameLst>
                                      </p:cBhvr>
                                      <p:to>
                                        <p:strVal val="visible"/>
                                      </p:to>
                                    </p:set>
                                    <p:animEffect filter="fade" transition="in">
                                      <p:cBhvr>
                                        <p:cTn id="112" dur="1000"/>
                                        <p:tgtEl>
                                          <p:spTgt spid="171"/>
                                        </p:tgtEl>
                                      </p:cBhvr>
                                    </p:animEffect>
                                  </p:childTnLst>
                                </p:cTn>
                              </p:par>
                            </p:childTnLst>
                          </p:cTn>
                        </p:par>
                      </p:childTnLst>
                    </p:cTn>
                  </p:par>
                  <p:par>
                    <p:cTn id="113" fill="hold">
                      <p:stCondLst>
                        <p:cond delay="indefinite"/>
                      </p:stCondLst>
                      <p:childTnLst>
                        <p:par>
                          <p:cTn id="114" fill="hold">
                            <p:stCondLst>
                              <p:cond delay="0"/>
                            </p:stCondLst>
                            <p:childTnLst>
                              <p:par>
                                <p:cTn id="115" presetClass="entr" nodeType="clickEffect" presetID="10" grpId="23" fill="hold">
                                  <p:stCondLst>
                                    <p:cond delay="0"/>
                                  </p:stCondLst>
                                  <p:iterate type="el" backwards="0">
                                    <p:tmAbs val="0"/>
                                  </p:iterate>
                                  <p:childTnLst>
                                    <p:set>
                                      <p:cBhvr>
                                        <p:cTn id="116" fill="hold"/>
                                        <p:tgtEl>
                                          <p:spTgt spid="172"/>
                                        </p:tgtEl>
                                        <p:attrNameLst>
                                          <p:attrName>style.visibility</p:attrName>
                                        </p:attrNameLst>
                                      </p:cBhvr>
                                      <p:to>
                                        <p:strVal val="visible"/>
                                      </p:to>
                                    </p:set>
                                    <p:animEffect filter="fade" transition="in">
                                      <p:cBhvr>
                                        <p:cTn id="117" dur="1000"/>
                                        <p:tgtEl>
                                          <p:spTgt spid="172"/>
                                        </p:tgtEl>
                                      </p:cBhvr>
                                    </p:animEffect>
                                  </p:childTnLst>
                                </p:cTn>
                              </p:par>
                            </p:childTnLst>
                          </p:cTn>
                        </p:par>
                      </p:childTnLst>
                    </p:cTn>
                  </p:par>
                  <p:par>
                    <p:cTn id="118" fill="hold">
                      <p:stCondLst>
                        <p:cond delay="indefinite"/>
                      </p:stCondLst>
                      <p:childTnLst>
                        <p:par>
                          <p:cTn id="119" fill="hold">
                            <p:stCondLst>
                              <p:cond delay="0"/>
                            </p:stCondLst>
                            <p:childTnLst>
                              <p:par>
                                <p:cTn id="120" presetClass="entr" nodeType="clickEffect" presetID="10" grpId="24" fill="hold">
                                  <p:stCondLst>
                                    <p:cond delay="0"/>
                                  </p:stCondLst>
                                  <p:iterate type="el" backwards="0">
                                    <p:tmAbs val="0"/>
                                  </p:iterate>
                                  <p:childTnLst>
                                    <p:set>
                                      <p:cBhvr>
                                        <p:cTn id="121" fill="hold"/>
                                        <p:tgtEl>
                                          <p:spTgt spid="173"/>
                                        </p:tgtEl>
                                        <p:attrNameLst>
                                          <p:attrName>style.visibility</p:attrName>
                                        </p:attrNameLst>
                                      </p:cBhvr>
                                      <p:to>
                                        <p:strVal val="visible"/>
                                      </p:to>
                                    </p:set>
                                    <p:animEffect filter="fade" transition="in">
                                      <p:cBhvr>
                                        <p:cTn id="122" dur="1000"/>
                                        <p:tgtEl>
                                          <p:spTgt spid="173"/>
                                        </p:tgtEl>
                                      </p:cBhvr>
                                    </p:animEffect>
                                  </p:childTnLst>
                                </p:cTn>
                              </p:par>
                            </p:childTnLst>
                          </p:cTn>
                        </p:par>
                      </p:childTnLst>
                    </p:cTn>
                  </p:par>
                  <p:par>
                    <p:cTn id="123" fill="hold">
                      <p:stCondLst>
                        <p:cond delay="indefinite"/>
                      </p:stCondLst>
                      <p:childTnLst>
                        <p:par>
                          <p:cTn id="124" fill="hold">
                            <p:stCondLst>
                              <p:cond delay="0"/>
                            </p:stCondLst>
                            <p:childTnLst>
                              <p:par>
                                <p:cTn id="125" presetClass="entr" nodeType="clickEffect" presetID="10" grpId="25" fill="hold">
                                  <p:stCondLst>
                                    <p:cond delay="0"/>
                                  </p:stCondLst>
                                  <p:iterate type="el" backwards="0">
                                    <p:tmAbs val="0"/>
                                  </p:iterate>
                                  <p:childTnLst>
                                    <p:set>
                                      <p:cBhvr>
                                        <p:cTn id="126" fill="hold"/>
                                        <p:tgtEl>
                                          <p:spTgt spid="174"/>
                                        </p:tgtEl>
                                        <p:attrNameLst>
                                          <p:attrName>style.visibility</p:attrName>
                                        </p:attrNameLst>
                                      </p:cBhvr>
                                      <p:to>
                                        <p:strVal val="visible"/>
                                      </p:to>
                                    </p:set>
                                    <p:animEffect filter="fade" transition="in">
                                      <p:cBhvr>
                                        <p:cTn id="127" dur="1000"/>
                                        <p:tgtEl>
                                          <p:spTgt spid="174"/>
                                        </p:tgtEl>
                                      </p:cBhvr>
                                    </p:animEffect>
                                  </p:childTnLst>
                                </p:cTn>
                              </p:par>
                            </p:childTnLst>
                          </p:cTn>
                        </p:par>
                      </p:childTnLst>
                    </p:cTn>
                  </p:par>
                  <p:par>
                    <p:cTn id="128" fill="hold">
                      <p:stCondLst>
                        <p:cond delay="indefinite"/>
                      </p:stCondLst>
                      <p:childTnLst>
                        <p:par>
                          <p:cTn id="129" fill="hold">
                            <p:stCondLst>
                              <p:cond delay="0"/>
                            </p:stCondLst>
                            <p:childTnLst>
                              <p:par>
                                <p:cTn id="130" presetClass="entr" nodeType="clickEffect" presetID="10" grpId="26" fill="hold">
                                  <p:stCondLst>
                                    <p:cond delay="0"/>
                                  </p:stCondLst>
                                  <p:iterate type="el" backwards="0">
                                    <p:tmAbs val="0"/>
                                  </p:iterate>
                                  <p:childTnLst>
                                    <p:set>
                                      <p:cBhvr>
                                        <p:cTn id="131" fill="hold"/>
                                        <p:tgtEl>
                                          <p:spTgt spid="175"/>
                                        </p:tgtEl>
                                        <p:attrNameLst>
                                          <p:attrName>style.visibility</p:attrName>
                                        </p:attrNameLst>
                                      </p:cBhvr>
                                      <p:to>
                                        <p:strVal val="visible"/>
                                      </p:to>
                                    </p:set>
                                    <p:animEffect filter="fade" transition="in">
                                      <p:cBhvr>
                                        <p:cTn id="132" dur="1000"/>
                                        <p:tgtEl>
                                          <p:spTgt spid="175"/>
                                        </p:tgtEl>
                                      </p:cBhvr>
                                    </p:animEffect>
                                  </p:childTnLst>
                                </p:cTn>
                              </p:par>
                            </p:childTnLst>
                          </p:cTn>
                        </p:par>
                      </p:childTnLst>
                    </p:cTn>
                  </p:par>
                  <p:par>
                    <p:cTn id="133" fill="hold">
                      <p:stCondLst>
                        <p:cond delay="indefinite"/>
                      </p:stCondLst>
                      <p:childTnLst>
                        <p:par>
                          <p:cTn id="134" fill="hold">
                            <p:stCondLst>
                              <p:cond delay="0"/>
                            </p:stCondLst>
                            <p:childTnLst>
                              <p:par>
                                <p:cTn id="135" presetClass="entr" nodeType="clickEffect" presetID="10" grpId="27" fill="hold">
                                  <p:stCondLst>
                                    <p:cond delay="0"/>
                                  </p:stCondLst>
                                  <p:iterate type="el" backwards="0">
                                    <p:tmAbs val="0"/>
                                  </p:iterate>
                                  <p:childTnLst>
                                    <p:set>
                                      <p:cBhvr>
                                        <p:cTn id="136" fill="hold"/>
                                        <p:tgtEl>
                                          <p:spTgt spid="176"/>
                                        </p:tgtEl>
                                        <p:attrNameLst>
                                          <p:attrName>style.visibility</p:attrName>
                                        </p:attrNameLst>
                                      </p:cBhvr>
                                      <p:to>
                                        <p:strVal val="visible"/>
                                      </p:to>
                                    </p:set>
                                    <p:animEffect filter="fade" transition="in">
                                      <p:cBhvr>
                                        <p:cTn id="137" dur="1000"/>
                                        <p:tgtEl>
                                          <p:spTgt spid="176"/>
                                        </p:tgtEl>
                                      </p:cBhvr>
                                    </p:animEffect>
                                  </p:childTnLst>
                                </p:cTn>
                              </p:par>
                            </p:childTnLst>
                          </p:cTn>
                        </p:par>
                      </p:childTnLst>
                    </p:cTn>
                  </p:par>
                  <p:par>
                    <p:cTn id="138" fill="hold">
                      <p:stCondLst>
                        <p:cond delay="indefinite"/>
                      </p:stCondLst>
                      <p:childTnLst>
                        <p:par>
                          <p:cTn id="139" fill="hold">
                            <p:stCondLst>
                              <p:cond delay="0"/>
                            </p:stCondLst>
                            <p:childTnLst>
                              <p:par>
                                <p:cTn id="140" presetClass="entr" nodeType="clickEffect" presetID="10" grpId="28" fill="hold">
                                  <p:stCondLst>
                                    <p:cond delay="0"/>
                                  </p:stCondLst>
                                  <p:iterate type="el" backwards="0">
                                    <p:tmAbs val="0"/>
                                  </p:iterate>
                                  <p:childTnLst>
                                    <p:set>
                                      <p:cBhvr>
                                        <p:cTn id="141" fill="hold"/>
                                        <p:tgtEl>
                                          <p:spTgt spid="177"/>
                                        </p:tgtEl>
                                        <p:attrNameLst>
                                          <p:attrName>style.visibility</p:attrName>
                                        </p:attrNameLst>
                                      </p:cBhvr>
                                      <p:to>
                                        <p:strVal val="visible"/>
                                      </p:to>
                                    </p:set>
                                    <p:animEffect filter="fade" transition="in">
                                      <p:cBhvr>
                                        <p:cTn id="142" dur="1000"/>
                                        <p:tgtEl>
                                          <p:spTgt spid="177"/>
                                        </p:tgtEl>
                                      </p:cBhvr>
                                    </p:animEffect>
                                  </p:childTnLst>
                                </p:cTn>
                              </p:par>
                            </p:childTnLst>
                          </p:cTn>
                        </p:par>
                      </p:childTnLst>
                    </p:cTn>
                  </p:par>
                  <p:par>
                    <p:cTn id="143" fill="hold">
                      <p:stCondLst>
                        <p:cond delay="indefinite"/>
                      </p:stCondLst>
                      <p:childTnLst>
                        <p:par>
                          <p:cTn id="144" fill="hold">
                            <p:stCondLst>
                              <p:cond delay="0"/>
                            </p:stCondLst>
                            <p:childTnLst>
                              <p:par>
                                <p:cTn id="145" presetClass="entr" nodeType="clickEffect" presetID="10" grpId="29" fill="hold">
                                  <p:stCondLst>
                                    <p:cond delay="0"/>
                                  </p:stCondLst>
                                  <p:iterate type="el" backwards="0">
                                    <p:tmAbs val="0"/>
                                  </p:iterate>
                                  <p:childTnLst>
                                    <p:set>
                                      <p:cBhvr>
                                        <p:cTn id="146" fill="hold"/>
                                        <p:tgtEl>
                                          <p:spTgt spid="178"/>
                                        </p:tgtEl>
                                        <p:attrNameLst>
                                          <p:attrName>style.visibility</p:attrName>
                                        </p:attrNameLst>
                                      </p:cBhvr>
                                      <p:to>
                                        <p:strVal val="visible"/>
                                      </p:to>
                                    </p:set>
                                    <p:animEffect filter="fade" transition="in">
                                      <p:cBhvr>
                                        <p:cTn id="147" dur="1000"/>
                                        <p:tgtEl>
                                          <p:spTgt spid="178"/>
                                        </p:tgtEl>
                                      </p:cBhvr>
                                    </p:animEffect>
                                  </p:childTnLst>
                                </p:cTn>
                              </p:par>
                            </p:childTnLst>
                          </p:cTn>
                        </p:par>
                      </p:childTnLst>
                    </p:cTn>
                  </p:par>
                  <p:par>
                    <p:cTn id="148" fill="hold">
                      <p:stCondLst>
                        <p:cond delay="indefinite"/>
                      </p:stCondLst>
                      <p:childTnLst>
                        <p:par>
                          <p:cTn id="149" fill="hold">
                            <p:stCondLst>
                              <p:cond delay="0"/>
                            </p:stCondLst>
                            <p:childTnLst>
                              <p:par>
                                <p:cTn id="150" presetClass="entr" nodeType="clickEffect" presetID="10" grpId="30" fill="hold">
                                  <p:stCondLst>
                                    <p:cond delay="0"/>
                                  </p:stCondLst>
                                  <p:iterate type="el" backwards="0">
                                    <p:tmAbs val="0"/>
                                  </p:iterate>
                                  <p:childTnLst>
                                    <p:set>
                                      <p:cBhvr>
                                        <p:cTn id="151" fill="hold"/>
                                        <p:tgtEl>
                                          <p:spTgt spid="179"/>
                                        </p:tgtEl>
                                        <p:attrNameLst>
                                          <p:attrName>style.visibility</p:attrName>
                                        </p:attrNameLst>
                                      </p:cBhvr>
                                      <p:to>
                                        <p:strVal val="visible"/>
                                      </p:to>
                                    </p:set>
                                    <p:animEffect filter="fade" transition="in">
                                      <p:cBhvr>
                                        <p:cTn id="152" dur="10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6" grpId="27"/>
      <p:bldP build="whole" bldLvl="1" animBg="1" rev="0" advAuto="0" spid="163" grpId="14"/>
      <p:bldP build="whole" bldLvl="1" animBg="1" rev="0" advAuto="0" spid="178" grpId="29"/>
      <p:bldP build="whole" bldLvl="1" animBg="1" rev="0" advAuto="0" spid="170" grpId="21"/>
      <p:bldP build="whole" bldLvl="1" animBg="1" rev="0" advAuto="0" spid="151" grpId="2"/>
      <p:bldP build="whole" bldLvl="1" animBg="1" rev="0" advAuto="0" spid="172" grpId="23"/>
      <p:bldP build="whole" bldLvl="1" animBg="1" rev="0" advAuto="0" spid="164" grpId="15"/>
      <p:bldP build="whole" bldLvl="1" animBg="1" rev="0" advAuto="0" spid="167" grpId="18"/>
      <p:bldP build="whole" bldLvl="1" animBg="1" rev="0" advAuto="0" spid="159" grpId="10"/>
      <p:bldP build="whole" bldLvl="1" animBg="1" rev="0" advAuto="0" spid="161" grpId="12"/>
      <p:bldP build="whole" bldLvl="1" animBg="1" rev="0" advAuto="0" spid="169" grpId="20"/>
      <p:bldP build="whole" bldLvl="1" animBg="1" rev="0" advAuto="0" spid="153" grpId="4"/>
      <p:bldP build="whole" bldLvl="1" animBg="1" rev="0" advAuto="0" spid="155" grpId="6"/>
      <p:bldP build="whole" bldLvl="1" animBg="1" rev="0" advAuto="0" spid="168" grpId="19"/>
      <p:bldP build="whole" bldLvl="1" animBg="1" rev="0" advAuto="0" spid="166" grpId="17"/>
      <p:bldP build="whole" bldLvl="1" animBg="1" rev="0" advAuto="0" spid="173" grpId="24"/>
      <p:bldP build="whole" bldLvl="1" animBg="1" rev="0" advAuto="0" spid="165" grpId="16"/>
      <p:bldP build="whole" bldLvl="1" animBg="1" rev="0" advAuto="0" spid="162" grpId="13"/>
      <p:bldP build="whole" bldLvl="1" animBg="1" rev="0" advAuto="0" spid="148" grpId="1"/>
      <p:bldP build="whole" bldLvl="1" animBg="1" rev="0" advAuto="0" spid="154" grpId="5"/>
      <p:bldP build="whole" bldLvl="1" animBg="1" rev="0" advAuto="0" spid="152" grpId="3"/>
      <p:bldP build="whole" bldLvl="1" animBg="1" rev="0" advAuto="0" spid="171" grpId="22"/>
      <p:bldP build="whole" bldLvl="1" animBg="1" rev="0" advAuto="0" spid="175" grpId="26"/>
      <p:bldP build="whole" bldLvl="1" animBg="1" rev="0" advAuto="0" spid="177" grpId="28"/>
      <p:bldP build="whole" bldLvl="1" animBg="1" rev="0" advAuto="0" spid="179" grpId="30"/>
      <p:bldP build="whole" bldLvl="1" animBg="1" rev="0" advAuto="0" spid="160" grpId="11"/>
      <p:bldP build="whole" bldLvl="1" animBg="1" rev="0" advAuto="0" spid="157" grpId="8"/>
      <p:bldP build="whole" bldLvl="1" animBg="1" rev="0" advAuto="0" spid="158" grpId="9"/>
      <p:bldP build="whole" bldLvl="1" animBg="1" rev="0" advAuto="0" spid="156" grpId="7"/>
      <p:bldP build="whole" bldLvl="1" animBg="1" rev="0" advAuto="0" spid="174" grpId="25"/>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92"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393"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394"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395" name="Najsłabsze ogniwo"/>
          <p:cNvSpPr txBox="1"/>
          <p:nvPr/>
        </p:nvSpPr>
        <p:spPr>
          <a:xfrm>
            <a:off x="1656733" y="593273"/>
            <a:ext cx="15180324" cy="14547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8900">
                <a:solidFill>
                  <a:srgbClr val="0433FF"/>
                </a:solidFill>
                <a:latin typeface="Phosphate Inline"/>
                <a:ea typeface="Phosphate Inline"/>
                <a:cs typeface="Phosphate Inline"/>
                <a:sym typeface="Phosphate Inline"/>
              </a:defRPr>
            </a:lvl1pPr>
          </a:lstStyle>
          <a:p>
            <a:pPr/>
            <a:r>
              <a:t>Najsłabsze ogniwo </a:t>
            </a:r>
          </a:p>
        </p:txBody>
      </p:sp>
      <p:sp>
        <p:nvSpPr>
          <p:cNvPr id="396" name="Technika ta polega na wyszukaniu w zespole przeciwnej strony osoby najsłabiej przygotowanej do negocjacji lub/i merytorycznie, ewentualnie osoby, która jest najbardziej ugodowa lub sympatyzuje z naszym stanowiskiem. Następnie negocjator stosujący tę t"/>
          <p:cNvSpPr txBox="1"/>
          <p:nvPr/>
        </p:nvSpPr>
        <p:spPr>
          <a:xfrm>
            <a:off x="156805" y="2301986"/>
            <a:ext cx="24070391" cy="1865279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4100">
                <a:solidFill>
                  <a:srgbClr val="252C50"/>
                </a:solidFill>
                <a:latin typeface="Phosphate Inline"/>
                <a:ea typeface="Phosphate Inline"/>
                <a:cs typeface="Phosphate Inline"/>
                <a:sym typeface="Phosphate Inline"/>
              </a:defRPr>
            </a:pPr>
            <a:r>
              <a:t>Technika ta polega na wyszukaniu w zespole przeciwnej strony osoby najsłabiej przygotowanej do negocjacji lub/i merytorycznie, ewentualnie osoby, która jest najbardziej ugodowa lub sympatyzuje z naszym stanowiskiem. Następnie negocjator stosujący tę technikę kieruje wszystkie wypowiedzi i pytania do takiej osoby. Najczęściej wprowadza to zamęt w zespole drugiej strony, czasami dyskredytuje ich pozycję poprzez obnażenie nieprzygotowania członka zespołu. Najczęściej stosowanie tej techniki oznacza brak chęci dojścia do porozumienia, blokowanie lub opóźnianie rozmów. </a:t>
            </a:r>
          </a:p>
          <a:p>
            <a:pPr defTabSz="2438338">
              <a:lnSpc>
                <a:spcPct val="150000"/>
              </a:lnSpc>
              <a:defRPr b="0" sz="4100">
                <a:solidFill>
                  <a:srgbClr val="252C50"/>
                </a:solidFill>
                <a:latin typeface="Phosphate Inline"/>
                <a:ea typeface="Phosphate Inline"/>
                <a:cs typeface="Phosphate Inline"/>
                <a:sym typeface="Phosphate Inline"/>
              </a:defRPr>
            </a:pPr>
            <a:r>
              <a:t>Bez względu na to, czy Twój rozmówca zastosuje tę technikę, czy też nie, na początku negocjacji ustal plan i reguły – określ role w Twoim zespole – kto jest głównym negocjatorem i kto prowadzi rozmowy. </a:t>
            </a:r>
          </a:p>
          <a:p>
            <a:pPr defTabSz="2438338">
              <a:lnSpc>
                <a:spcPct val="150000"/>
              </a:lnSpc>
              <a:defRPr b="0" sz="5000">
                <a:solidFill>
                  <a:srgbClr val="252C50"/>
                </a:solidFill>
                <a:latin typeface="Phosphate Inline"/>
                <a:ea typeface="Phosphate Inline"/>
                <a:cs typeface="Phosphate Inline"/>
                <a:sym typeface="Phosphate Inline"/>
              </a:defRPr>
            </a:pPr>
            <a:br/>
          </a:p>
          <a:p>
            <a:pPr defTabSz="2438338">
              <a:lnSpc>
                <a:spcPct val="150000"/>
              </a:lnSpc>
              <a:defRPr b="0" sz="5000">
                <a:solidFill>
                  <a:srgbClr val="252C50"/>
                </a:solidFill>
                <a:latin typeface="Phosphate Inline"/>
                <a:ea typeface="Phosphate Inline"/>
                <a:cs typeface="Phosphate Inline"/>
                <a:sym typeface="Phosphate Inline"/>
              </a:defRPr>
            </a:pPr>
            <a:br/>
          </a:p>
          <a:p>
            <a:pPr defTabSz="2438338">
              <a:lnSpc>
                <a:spcPct val="150000"/>
              </a:lnSpc>
              <a:defRPr b="0" sz="4700">
                <a:solidFill>
                  <a:srgbClr val="FF2600"/>
                </a:solidFill>
                <a:latin typeface="Phosphate Inline"/>
                <a:ea typeface="Phosphate Inline"/>
                <a:cs typeface="Phosphate Inline"/>
                <a:sym typeface="Phosphate Inline"/>
              </a:defRPr>
            </a:pPr>
            <a:br>
              <a:rPr>
                <a:solidFill>
                  <a:srgbClr val="2C1376"/>
                </a:solidFill>
              </a:rPr>
            </a:br>
          </a:p>
          <a:p>
            <a:pPr defTabSz="2438338">
              <a:lnSpc>
                <a:spcPct val="150000"/>
              </a:lnSpc>
              <a:defRPr b="0" sz="4700">
                <a:solidFill>
                  <a:srgbClr val="FF2600"/>
                </a:solidFill>
                <a:latin typeface="Phosphate Inline"/>
                <a:ea typeface="Phosphate Inline"/>
                <a:cs typeface="Phosphate Inline"/>
                <a:sym typeface="Phosphate Inline"/>
              </a:defRPr>
            </a:pPr>
          </a:p>
        </p:txBody>
      </p:sp>
      <p:pic>
        <p:nvPicPr>
          <p:cNvPr id="397"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pic>
        <p:nvPicPr>
          <p:cNvPr id="398" name="Zrzut ekranu 2023-06-24 o 11.36.54.png" descr="Zrzut ekranu 2023-06-24 o 11.36.54.png"/>
          <p:cNvPicPr>
            <a:picLocks noChangeAspect="1"/>
          </p:cNvPicPr>
          <p:nvPr/>
        </p:nvPicPr>
        <p:blipFill>
          <a:blip r:embed="rId5">
            <a:extLst/>
          </a:blip>
          <a:stretch>
            <a:fillRect/>
          </a:stretch>
        </p:blipFill>
        <p:spPr>
          <a:xfrm>
            <a:off x="434707" y="10842369"/>
            <a:ext cx="1867964" cy="267951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96"/>
                                        </p:tgtEl>
                                        <p:attrNameLst>
                                          <p:attrName>style.visibility</p:attrName>
                                        </p:attrNameLst>
                                      </p:cBhvr>
                                      <p:to>
                                        <p:strVal val="visible"/>
                                      </p:to>
                                    </p:set>
                                    <p:animEffect filter="fade" transition="in">
                                      <p:cBhvr>
                                        <p:cTn id="7" dur="1000"/>
                                        <p:tgtEl>
                                          <p:spTgt spid="3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6" grpId="1"/>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00"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401"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402"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403" name="Rotacja negocjatorów"/>
          <p:cNvSpPr txBox="1"/>
          <p:nvPr/>
        </p:nvSpPr>
        <p:spPr>
          <a:xfrm>
            <a:off x="2705488" y="593273"/>
            <a:ext cx="15180324" cy="14547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8900">
                <a:solidFill>
                  <a:srgbClr val="0433FF"/>
                </a:solidFill>
                <a:latin typeface="Phosphate Inline"/>
                <a:ea typeface="Phosphate Inline"/>
                <a:cs typeface="Phosphate Inline"/>
                <a:sym typeface="Phosphate Inline"/>
              </a:defRPr>
            </a:lvl1pPr>
          </a:lstStyle>
          <a:p>
            <a:pPr/>
            <a:r>
              <a:t>Rotacja negocjatorów </a:t>
            </a:r>
          </a:p>
        </p:txBody>
      </p:sp>
      <p:sp>
        <p:nvSpPr>
          <p:cNvPr id="404" name="Jak się domyślasz, technika ta polega na zmianie negocjatorów w trakcie trwania rozmów. To działanie może przynieść konsekwencje dwojakiego rodzaju.…"/>
          <p:cNvSpPr txBox="1"/>
          <p:nvPr/>
        </p:nvSpPr>
        <p:spPr>
          <a:xfrm>
            <a:off x="203083" y="2946361"/>
            <a:ext cx="24070391" cy="157200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4100">
                <a:solidFill>
                  <a:srgbClr val="252C50"/>
                </a:solidFill>
                <a:latin typeface="Phosphate Inline"/>
                <a:ea typeface="Phosphate Inline"/>
                <a:cs typeface="Phosphate Inline"/>
                <a:sym typeface="Phosphate Inline"/>
              </a:defRPr>
            </a:pPr>
            <a:r>
              <a:t>Jak się domyślasz, technika ta polega na zmianie negocjatorów w trakcie trwania rozmów. To działanie może przynieść konsekwencje dwojakiego rodzaju. </a:t>
            </a:r>
          </a:p>
          <a:p>
            <a:pPr defTabSz="2438338">
              <a:lnSpc>
                <a:spcPct val="150000"/>
              </a:lnSpc>
              <a:defRPr b="0" sz="4100">
                <a:solidFill>
                  <a:srgbClr val="252C50"/>
                </a:solidFill>
                <a:latin typeface="Phosphate Inline"/>
                <a:ea typeface="Phosphate Inline"/>
                <a:cs typeface="Phosphate Inline"/>
                <a:sym typeface="Phosphate Inline"/>
              </a:defRPr>
            </a:pPr>
            <a:r>
              <a:t>Po pierwsze, wymiana negocjatorów może być zagraniem na czas. Poprzedni negocjator musi przecież wdrożyć nowego, przekazać mu wszystkie informacje. Nowy negocjator może dodatkowo wracać do zatwierdzonych już obustronnie ustaleń i renegocjować je. Nie muszę chyba dodawać, że zna już wszystkie argumenty przeciwnej strony, które wcześniej były przedstawione. </a:t>
            </a:r>
          </a:p>
          <a:p>
            <a:pPr defTabSz="2438338">
              <a:lnSpc>
                <a:spcPct val="150000"/>
              </a:lnSpc>
              <a:defRPr b="0" sz="5000">
                <a:solidFill>
                  <a:srgbClr val="252C50"/>
                </a:solidFill>
                <a:latin typeface="Phosphate Inline"/>
                <a:ea typeface="Phosphate Inline"/>
                <a:cs typeface="Phosphate Inline"/>
                <a:sym typeface="Phosphate Inline"/>
              </a:defRPr>
            </a:pPr>
            <a:br/>
          </a:p>
          <a:p>
            <a:pPr defTabSz="2438338">
              <a:lnSpc>
                <a:spcPct val="150000"/>
              </a:lnSpc>
              <a:defRPr b="0" sz="5000">
                <a:solidFill>
                  <a:srgbClr val="252C50"/>
                </a:solidFill>
                <a:latin typeface="Phosphate Inline"/>
                <a:ea typeface="Phosphate Inline"/>
                <a:cs typeface="Phosphate Inline"/>
                <a:sym typeface="Phosphate Inline"/>
              </a:defRPr>
            </a:pPr>
            <a:br/>
          </a:p>
          <a:p>
            <a:pPr defTabSz="2438338">
              <a:lnSpc>
                <a:spcPct val="150000"/>
              </a:lnSpc>
              <a:defRPr b="0" sz="4700">
                <a:solidFill>
                  <a:srgbClr val="FF2600"/>
                </a:solidFill>
                <a:latin typeface="Phosphate Inline"/>
                <a:ea typeface="Phosphate Inline"/>
                <a:cs typeface="Phosphate Inline"/>
                <a:sym typeface="Phosphate Inline"/>
              </a:defRPr>
            </a:pPr>
            <a:br>
              <a:rPr>
                <a:solidFill>
                  <a:srgbClr val="2C1376"/>
                </a:solidFill>
              </a:rPr>
            </a:br>
          </a:p>
          <a:p>
            <a:pPr defTabSz="2438338">
              <a:lnSpc>
                <a:spcPct val="150000"/>
              </a:lnSpc>
              <a:defRPr b="0" sz="4700">
                <a:solidFill>
                  <a:srgbClr val="FF2600"/>
                </a:solidFill>
                <a:latin typeface="Phosphate Inline"/>
                <a:ea typeface="Phosphate Inline"/>
                <a:cs typeface="Phosphate Inline"/>
                <a:sym typeface="Phosphate Inline"/>
              </a:defRPr>
            </a:pPr>
          </a:p>
        </p:txBody>
      </p:sp>
      <p:pic>
        <p:nvPicPr>
          <p:cNvPr id="405"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pic>
        <p:nvPicPr>
          <p:cNvPr id="406" name="Zrzut ekranu 2023-06-24 o 11.36.54.png" descr="Zrzut ekranu 2023-06-24 o 11.36.54.png"/>
          <p:cNvPicPr>
            <a:picLocks noChangeAspect="1"/>
          </p:cNvPicPr>
          <p:nvPr/>
        </p:nvPicPr>
        <p:blipFill>
          <a:blip r:embed="rId5">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404"/>
                                        </p:tgtEl>
                                        <p:attrNameLst>
                                          <p:attrName>style.visibility</p:attrName>
                                        </p:attrNameLst>
                                      </p:cBhvr>
                                      <p:to>
                                        <p:strVal val="visible"/>
                                      </p:to>
                                    </p:set>
                                    <p:animEffect filter="fade" transition="in">
                                      <p:cBhvr>
                                        <p:cTn id="7" dur="1000"/>
                                        <p:tgtEl>
                                          <p:spTgt spid="4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4" grpId="1"/>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08"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409"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410"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411" name="Rotacja negocjatorów - cd"/>
          <p:cNvSpPr txBox="1"/>
          <p:nvPr/>
        </p:nvSpPr>
        <p:spPr>
          <a:xfrm>
            <a:off x="3442451" y="593273"/>
            <a:ext cx="16604186" cy="14547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8900">
                <a:solidFill>
                  <a:srgbClr val="0433FF"/>
                </a:solidFill>
                <a:latin typeface="Phosphate Inline"/>
                <a:ea typeface="Phosphate Inline"/>
                <a:cs typeface="Phosphate Inline"/>
                <a:sym typeface="Phosphate Inline"/>
              </a:defRPr>
            </a:lvl1pPr>
          </a:lstStyle>
          <a:p>
            <a:pPr/>
            <a:r>
              <a:t>Rotacja negocjatorów - cd </a:t>
            </a:r>
          </a:p>
        </p:txBody>
      </p:sp>
      <p:sp>
        <p:nvSpPr>
          <p:cNvPr id="412" name="Jeśli przydarzy Ci się taka sytuacja lepiej żebyś miał spisane dotychczasowe ustalenia, nawet jeśli są częściowe. Ustalenia te powinny być potwierdzone podpisem drugiej strony. Dzięki temu będziesz mógł się domagać honorowania tych ustaleń "/>
          <p:cNvSpPr txBox="1"/>
          <p:nvPr/>
        </p:nvSpPr>
        <p:spPr>
          <a:xfrm>
            <a:off x="203083" y="3746945"/>
            <a:ext cx="24070391" cy="1474246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4100">
                <a:solidFill>
                  <a:srgbClr val="252C50"/>
                </a:solidFill>
                <a:latin typeface="Phosphate Inline"/>
                <a:ea typeface="Phosphate Inline"/>
                <a:cs typeface="Phosphate Inline"/>
                <a:sym typeface="Phosphate Inline"/>
              </a:defRPr>
            </a:pPr>
            <a:r>
              <a:t>Jeśli przydarzy Ci się taka sytuacja lepiej żebyś miał spisane dotychczasowe ustalenia, nawet jeśli są częściowe. Ustalenia te powinny być potwierdzone podpisem drugiej strony. Dzięki temu będziesz mógł się domagać honorowania tych ustaleń przez nowego negocjatora. </a:t>
            </a:r>
          </a:p>
          <a:p>
            <a:pPr defTabSz="2438338">
              <a:lnSpc>
                <a:spcPct val="150000"/>
              </a:lnSpc>
              <a:defRPr b="0" sz="4100">
                <a:solidFill>
                  <a:srgbClr val="252C50"/>
                </a:solidFill>
                <a:latin typeface="Phosphate Inline"/>
                <a:ea typeface="Phosphate Inline"/>
                <a:cs typeface="Phosphate Inline"/>
                <a:sym typeface="Phosphate Inline"/>
              </a:defRPr>
            </a:pPr>
            <a:r>
              <a:t>Zdarza się jednak także, że nie można osiągnąć porozumienia z powodu składu osobowego zespołów negocjacyjnych. Czasami rotacja negocjatorów okazuje się przełomowym, pozytywnym punktem w negocjacjach. </a:t>
            </a:r>
          </a:p>
          <a:p>
            <a:pPr defTabSz="2438338">
              <a:lnSpc>
                <a:spcPct val="150000"/>
              </a:lnSpc>
              <a:defRPr b="0" sz="5000">
                <a:solidFill>
                  <a:srgbClr val="252C50"/>
                </a:solidFill>
                <a:latin typeface="Phosphate Inline"/>
                <a:ea typeface="Phosphate Inline"/>
                <a:cs typeface="Phosphate Inline"/>
                <a:sym typeface="Phosphate Inline"/>
              </a:defRPr>
            </a:pPr>
            <a:br/>
          </a:p>
          <a:p>
            <a:pPr defTabSz="2438338">
              <a:lnSpc>
                <a:spcPct val="150000"/>
              </a:lnSpc>
              <a:defRPr b="0" sz="5000">
                <a:solidFill>
                  <a:srgbClr val="252C50"/>
                </a:solidFill>
                <a:latin typeface="Phosphate Inline"/>
                <a:ea typeface="Phosphate Inline"/>
                <a:cs typeface="Phosphate Inline"/>
                <a:sym typeface="Phosphate Inline"/>
              </a:defRPr>
            </a:pPr>
            <a:br/>
          </a:p>
          <a:p>
            <a:pPr defTabSz="2438338">
              <a:lnSpc>
                <a:spcPct val="150000"/>
              </a:lnSpc>
              <a:defRPr b="0" sz="4700">
                <a:solidFill>
                  <a:srgbClr val="FF2600"/>
                </a:solidFill>
                <a:latin typeface="Phosphate Inline"/>
                <a:ea typeface="Phosphate Inline"/>
                <a:cs typeface="Phosphate Inline"/>
                <a:sym typeface="Phosphate Inline"/>
              </a:defRPr>
            </a:pPr>
            <a:br>
              <a:rPr>
                <a:solidFill>
                  <a:srgbClr val="2C1376"/>
                </a:solidFill>
              </a:rPr>
            </a:br>
          </a:p>
          <a:p>
            <a:pPr defTabSz="2438338">
              <a:lnSpc>
                <a:spcPct val="150000"/>
              </a:lnSpc>
              <a:defRPr b="0" sz="4700">
                <a:solidFill>
                  <a:srgbClr val="FF2600"/>
                </a:solidFill>
                <a:latin typeface="Phosphate Inline"/>
                <a:ea typeface="Phosphate Inline"/>
                <a:cs typeface="Phosphate Inline"/>
                <a:sym typeface="Phosphate Inline"/>
              </a:defRPr>
            </a:pPr>
          </a:p>
        </p:txBody>
      </p:sp>
      <p:pic>
        <p:nvPicPr>
          <p:cNvPr id="413"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pic>
        <p:nvPicPr>
          <p:cNvPr id="414" name="Zrzut ekranu 2023-06-24 o 11.36.54.png" descr="Zrzut ekranu 2023-06-24 o 11.36.54.png"/>
          <p:cNvPicPr>
            <a:picLocks noChangeAspect="1"/>
          </p:cNvPicPr>
          <p:nvPr/>
        </p:nvPicPr>
        <p:blipFill>
          <a:blip r:embed="rId5">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412"/>
                                        </p:tgtEl>
                                        <p:attrNameLst>
                                          <p:attrName>style.visibility</p:attrName>
                                        </p:attrNameLst>
                                      </p:cBhvr>
                                      <p:to>
                                        <p:strVal val="visible"/>
                                      </p:to>
                                    </p:set>
                                    <p:animEffect filter="fade" transition="in">
                                      <p:cBhvr>
                                        <p:cTn id="7" dur="1000"/>
                                        <p:tgtEl>
                                          <p:spTgt spid="4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2" grpId="1"/>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16"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417"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418"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419" name="Rosyjski front"/>
          <p:cNvSpPr txBox="1"/>
          <p:nvPr/>
        </p:nvSpPr>
        <p:spPr>
          <a:xfrm>
            <a:off x="3442451" y="593273"/>
            <a:ext cx="8913969" cy="14547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8900">
                <a:solidFill>
                  <a:srgbClr val="0433FF"/>
                </a:solidFill>
                <a:latin typeface="Phosphate Inline"/>
                <a:ea typeface="Phosphate Inline"/>
                <a:cs typeface="Phosphate Inline"/>
                <a:sym typeface="Phosphate Inline"/>
              </a:defRPr>
            </a:lvl1pPr>
          </a:lstStyle>
          <a:p>
            <a:pPr/>
            <a:r>
              <a:t>Rosyjski front </a:t>
            </a:r>
          </a:p>
        </p:txBody>
      </p:sp>
      <p:sp>
        <p:nvSpPr>
          <p:cNvPr id="420" name="Technika rosyjskiego frontu polega na przedstawieniu rozmówcy dwóch niewygodnych dla niego rozwiązań. Przy czym jedno jest gorsze od drugiego. Przy takim zestawieniu wzrasta prawdopodobieństwo, że druga strona wybierze „mniejsze zło”.…"/>
          <p:cNvSpPr txBox="1"/>
          <p:nvPr/>
        </p:nvSpPr>
        <p:spPr>
          <a:xfrm>
            <a:off x="156805" y="2019299"/>
            <a:ext cx="24070391" cy="105117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4100">
                <a:solidFill>
                  <a:srgbClr val="252C50"/>
                </a:solidFill>
                <a:latin typeface="Phosphate Inline"/>
                <a:ea typeface="Phosphate Inline"/>
                <a:cs typeface="Phosphate Inline"/>
                <a:sym typeface="Phosphate Inline"/>
              </a:defRPr>
            </a:pPr>
            <a:r>
              <a:t>Technika rosyjskiego frontu polega na przedstawieniu rozmówcy dwóch niewygodnych dla niego rozwiązań. Przy czym jedno jest gorsze od drugiego. Przy takim zestawieniu wzrasta prawdopodobieństwo, że druga strona wybierze „mniejsze zło”. </a:t>
            </a:r>
          </a:p>
          <a:p>
            <a:pPr defTabSz="2438338">
              <a:lnSpc>
                <a:spcPct val="150000"/>
              </a:lnSpc>
              <a:defRPr b="0" sz="4100">
                <a:solidFill>
                  <a:srgbClr val="252C50"/>
                </a:solidFill>
                <a:latin typeface="Phosphate Inline"/>
                <a:ea typeface="Phosphate Inline"/>
                <a:cs typeface="Phosphate Inline"/>
                <a:sym typeface="Phosphate Inline"/>
              </a:defRPr>
            </a:pPr>
            <a:r>
              <a:t>Technika ta może mieć naprawdę zaskakującą skuteczność. Dzieje się tak najprawdopodobniej dlatego, że przedstawia ona zawężony wybór. Jeśli negocjator stosuje wiele technik i uda mu się wytworzyć presję na swoim rozmówcy, to wzrasta szansa,                       że rozmówca skoncentruje się wyłącznie na tych dwóch propozycjach, które zostały przedstawione za pomocą techniki rosyjskiego frontu. Mimo, że istnieje wiele innych rozwiązań, rozmówcy skupiają się wyłącznie na tych dwóch niewygodnych – wybierając... mniejsze zło. </a:t>
            </a:r>
          </a:p>
        </p:txBody>
      </p:sp>
      <p:pic>
        <p:nvPicPr>
          <p:cNvPr id="421"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pic>
        <p:nvPicPr>
          <p:cNvPr id="422" name="Zrzut ekranu 2023-06-24 o 11.36.54.png" descr="Zrzut ekranu 2023-06-24 o 11.36.54.png"/>
          <p:cNvPicPr>
            <a:picLocks noChangeAspect="1"/>
          </p:cNvPicPr>
          <p:nvPr/>
        </p:nvPicPr>
        <p:blipFill>
          <a:blip r:embed="rId5">
            <a:extLst/>
          </a:blip>
          <a:stretch>
            <a:fillRect/>
          </a:stretch>
        </p:blipFill>
        <p:spPr>
          <a:xfrm>
            <a:off x="349673" y="11260298"/>
            <a:ext cx="1540718" cy="221009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420"/>
                                        </p:tgtEl>
                                        <p:attrNameLst>
                                          <p:attrName>style.visibility</p:attrName>
                                        </p:attrNameLst>
                                      </p:cBhvr>
                                      <p:to>
                                        <p:strVal val="visible"/>
                                      </p:to>
                                    </p:set>
                                    <p:animEffect filter="fade" transition="in">
                                      <p:cBhvr>
                                        <p:cTn id="7" dur="1000"/>
                                        <p:tgtEl>
                                          <p:spTgt spid="4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0" grpId="1"/>
    </p:bldLst>
  </p:timing>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24"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425"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426"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427" name="Stopa w drzwi"/>
          <p:cNvSpPr txBox="1"/>
          <p:nvPr/>
        </p:nvSpPr>
        <p:spPr>
          <a:xfrm>
            <a:off x="3442451" y="593273"/>
            <a:ext cx="8913969" cy="14547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8900">
                <a:solidFill>
                  <a:srgbClr val="0433FF"/>
                </a:solidFill>
                <a:latin typeface="Phosphate Inline"/>
                <a:ea typeface="Phosphate Inline"/>
                <a:cs typeface="Phosphate Inline"/>
                <a:sym typeface="Phosphate Inline"/>
              </a:defRPr>
            </a:lvl1pPr>
          </a:lstStyle>
          <a:p>
            <a:pPr/>
            <a:r>
              <a:t>Stopa w drzwi </a:t>
            </a:r>
          </a:p>
        </p:txBody>
      </p:sp>
      <p:sp>
        <p:nvSpPr>
          <p:cNvPr id="428" name="Technika ta bazuje na regule wywierania wpływu, jaką jest – zaangażowanie. Polega na tym, że stosujący ją negocjator prosi swego rozmówcę o niewielką przysługę.…"/>
          <p:cNvSpPr txBox="1"/>
          <p:nvPr/>
        </p:nvSpPr>
        <p:spPr>
          <a:xfrm>
            <a:off x="203083" y="4222635"/>
            <a:ext cx="24070391" cy="75790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4100">
                <a:solidFill>
                  <a:srgbClr val="252C50"/>
                </a:solidFill>
                <a:latin typeface="Phosphate Inline"/>
                <a:ea typeface="Phosphate Inline"/>
                <a:cs typeface="Phosphate Inline"/>
                <a:sym typeface="Phosphate Inline"/>
              </a:defRPr>
            </a:pPr>
            <a:r>
              <a:t>Technika ta bazuje na regule wywierania wpływu, jaką jest – zaangażowanie. Polega na tym, że stosujący ją negocjator prosi swego rozmówcę o niewielką przysługę. </a:t>
            </a:r>
          </a:p>
          <a:p>
            <a:pPr defTabSz="2438338">
              <a:lnSpc>
                <a:spcPct val="150000"/>
              </a:lnSpc>
              <a:defRPr b="0" sz="4100">
                <a:solidFill>
                  <a:srgbClr val="252C50"/>
                </a:solidFill>
                <a:latin typeface="Phosphate Inline"/>
                <a:ea typeface="Phosphate Inline"/>
                <a:cs typeface="Phosphate Inline"/>
                <a:sym typeface="Phosphate Inline"/>
              </a:defRPr>
            </a:pPr>
            <a:r>
              <a:t>Przysługa ta jest naprawdę nieistotna dla rozmówcy, dlatego przeważnie się na nią zgadza. Tym samym angażuje się w relacje z negocjatorem. </a:t>
            </a:r>
          </a:p>
          <a:p>
            <a:pPr defTabSz="2438338">
              <a:lnSpc>
                <a:spcPct val="150000"/>
              </a:lnSpc>
              <a:defRPr b="0" sz="4100">
                <a:solidFill>
                  <a:srgbClr val="252C50"/>
                </a:solidFill>
                <a:latin typeface="Phosphate Inline"/>
                <a:ea typeface="Phosphate Inline"/>
                <a:cs typeface="Phosphate Inline"/>
                <a:sym typeface="Phosphate Inline"/>
              </a:defRPr>
            </a:pPr>
            <a:r>
              <a:t>Badania wykazują, że osoby, które spełniają małą prośbę negocjatora, </a:t>
            </a:r>
          </a:p>
          <a:p>
            <a:pPr defTabSz="2438338">
              <a:lnSpc>
                <a:spcPct val="150000"/>
              </a:lnSpc>
              <a:defRPr b="0" sz="4100">
                <a:solidFill>
                  <a:srgbClr val="252C50"/>
                </a:solidFill>
                <a:latin typeface="Phosphate Inline"/>
                <a:ea typeface="Phosphate Inline"/>
                <a:cs typeface="Phosphate Inline"/>
                <a:sym typeface="Phosphate Inline"/>
              </a:defRPr>
            </a:pPr>
            <a:r>
              <a:t>są bardziej skłonne do spełnienia kolejnej. </a:t>
            </a:r>
          </a:p>
          <a:p>
            <a:pPr defTabSz="2438338">
              <a:lnSpc>
                <a:spcPct val="150000"/>
              </a:lnSpc>
              <a:defRPr b="0" sz="4100">
                <a:solidFill>
                  <a:srgbClr val="252C50"/>
                </a:solidFill>
                <a:latin typeface="Phosphate Inline"/>
                <a:ea typeface="Phosphate Inline"/>
                <a:cs typeface="Phosphate Inline"/>
                <a:sym typeface="Phosphate Inline"/>
              </a:defRPr>
            </a:pPr>
            <a:r>
              <a:t>Ta jest już natomiast dużo większa. </a:t>
            </a:r>
          </a:p>
        </p:txBody>
      </p:sp>
      <p:pic>
        <p:nvPicPr>
          <p:cNvPr id="429"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pic>
        <p:nvPicPr>
          <p:cNvPr id="430" name="Zrzut ekranu 2023-06-24 o 11.36.54.png" descr="Zrzut ekranu 2023-06-24 o 11.36.54.png"/>
          <p:cNvPicPr>
            <a:picLocks noChangeAspect="1"/>
          </p:cNvPicPr>
          <p:nvPr/>
        </p:nvPicPr>
        <p:blipFill>
          <a:blip r:embed="rId5">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428"/>
                                        </p:tgtEl>
                                        <p:attrNameLst>
                                          <p:attrName>style.visibility</p:attrName>
                                        </p:attrNameLst>
                                      </p:cBhvr>
                                      <p:to>
                                        <p:strVal val="visible"/>
                                      </p:to>
                                    </p:set>
                                    <p:animEffect filter="fade" transition="in">
                                      <p:cBhvr>
                                        <p:cTn id="7" dur="1000"/>
                                        <p:tgtEl>
                                          <p:spTgt spid="4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8" grpId="1"/>
    </p:bld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32"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433"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434"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435" name="Drzwiami w twarz"/>
          <p:cNvSpPr txBox="1"/>
          <p:nvPr/>
        </p:nvSpPr>
        <p:spPr>
          <a:xfrm>
            <a:off x="3442451" y="593273"/>
            <a:ext cx="11540394" cy="14547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8900">
                <a:solidFill>
                  <a:srgbClr val="0433FF"/>
                </a:solidFill>
                <a:latin typeface="Phosphate Inline"/>
                <a:ea typeface="Phosphate Inline"/>
                <a:cs typeface="Phosphate Inline"/>
                <a:sym typeface="Phosphate Inline"/>
              </a:defRPr>
            </a:lvl1pPr>
          </a:lstStyle>
          <a:p>
            <a:pPr/>
            <a:r>
              <a:t>Drzwiami w twarz </a:t>
            </a:r>
          </a:p>
        </p:txBody>
      </p:sp>
      <p:sp>
        <p:nvSpPr>
          <p:cNvPr id="436" name="Jest to technika, która ma na celu uzyskanie ustępstwa lub uzyskanie zgody na prośbę negocjatora. Polega ona na tym, że używający tej techniki, w niewielkim odstępie czasu stosuje sekwencję:…"/>
          <p:cNvSpPr txBox="1"/>
          <p:nvPr/>
        </p:nvSpPr>
        <p:spPr>
          <a:xfrm>
            <a:off x="203083" y="2756262"/>
            <a:ext cx="24070391" cy="105117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4100">
                <a:solidFill>
                  <a:srgbClr val="252C50"/>
                </a:solidFill>
                <a:latin typeface="Phosphate Inline"/>
                <a:ea typeface="Phosphate Inline"/>
                <a:cs typeface="Phosphate Inline"/>
                <a:sym typeface="Phosphate Inline"/>
              </a:defRPr>
            </a:pPr>
            <a:r>
              <a:t>Jest to technika, która ma na celu uzyskanie ustępstwa lub uzyskanie zgody na prośbę negocjatora. Polega ona na tym, że używający tej techniki, w niewielkim odstępie czasu stosuje sekwencję: </a:t>
            </a:r>
          </a:p>
          <a:p>
            <a:pPr defTabSz="2438338">
              <a:lnSpc>
                <a:spcPct val="150000"/>
              </a:lnSpc>
              <a:defRPr b="0" sz="4100">
                <a:solidFill>
                  <a:srgbClr val="252C50"/>
                </a:solidFill>
                <a:latin typeface="Phosphate Inline"/>
                <a:ea typeface="Phosphate Inline"/>
                <a:cs typeface="Phosphate Inline"/>
                <a:sym typeface="Phosphate Inline"/>
              </a:defRPr>
            </a:pPr>
          </a:p>
          <a:p>
            <a:pPr defTabSz="2438338">
              <a:lnSpc>
                <a:spcPct val="150000"/>
              </a:lnSpc>
              <a:defRPr b="0" sz="4100">
                <a:solidFill>
                  <a:srgbClr val="252C50"/>
                </a:solidFill>
                <a:latin typeface="Phosphate Inline"/>
                <a:ea typeface="Phosphate Inline"/>
                <a:cs typeface="Phosphate Inline"/>
                <a:sym typeface="Phosphate Inline"/>
              </a:defRPr>
            </a:pPr>
          </a:p>
          <a:p>
            <a:pPr defTabSz="2438338">
              <a:lnSpc>
                <a:spcPct val="150000"/>
              </a:lnSpc>
              <a:defRPr b="0" sz="4100">
                <a:solidFill>
                  <a:srgbClr val="252C50"/>
                </a:solidFill>
                <a:latin typeface="Phosphate Inline"/>
                <a:ea typeface="Phosphate Inline"/>
                <a:cs typeface="Phosphate Inline"/>
                <a:sym typeface="Phosphate Inline"/>
              </a:defRPr>
            </a:pPr>
            <a:r>
              <a:t>Duża prośba jest często nierealna, a przynajmniej proszący wie, że jest niewygodna dla rozmówcy. Oczywiście druga prośba jest „mała” w porównaniu do pierwszej. </a:t>
            </a:r>
          </a:p>
          <a:p>
            <a:pPr defTabSz="2438338">
              <a:lnSpc>
                <a:spcPct val="150000"/>
              </a:lnSpc>
              <a:defRPr b="0" sz="4100">
                <a:solidFill>
                  <a:srgbClr val="252C50"/>
                </a:solidFill>
                <a:latin typeface="Phosphate Inline"/>
                <a:ea typeface="Phosphate Inline"/>
                <a:cs typeface="Phosphate Inline"/>
                <a:sym typeface="Phosphate Inline"/>
              </a:defRPr>
            </a:pPr>
            <a:r>
              <a:t>Okazuje się, że przy zastosowaniu takiego schematu, rozmówcy są dużo bardziej skłonni spełnić małą prośbę, niż gdyby nie była ona poprzedzona dużą. </a:t>
            </a:r>
          </a:p>
          <a:p>
            <a:pPr defTabSz="2438338">
              <a:lnSpc>
                <a:spcPct val="150000"/>
              </a:lnSpc>
              <a:defRPr b="0" sz="4100">
                <a:solidFill>
                  <a:srgbClr val="252C50"/>
                </a:solidFill>
                <a:latin typeface="Phosphate Inline"/>
                <a:ea typeface="Phosphate Inline"/>
                <a:cs typeface="Phosphate Inline"/>
                <a:sym typeface="Phosphate Inline"/>
              </a:defRPr>
            </a:pPr>
          </a:p>
        </p:txBody>
      </p:sp>
      <p:pic>
        <p:nvPicPr>
          <p:cNvPr id="437"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pic>
        <p:nvPicPr>
          <p:cNvPr id="438" name="Zrzut ekranu 2022-12-9 o 17.59.16.png" descr="Zrzut ekranu 2022-12-9 o 17.59.16.png"/>
          <p:cNvPicPr>
            <a:picLocks noChangeAspect="1"/>
          </p:cNvPicPr>
          <p:nvPr/>
        </p:nvPicPr>
        <p:blipFill>
          <a:blip r:embed="rId5">
            <a:extLst/>
          </a:blip>
          <a:stretch>
            <a:fillRect/>
          </a:stretch>
        </p:blipFill>
        <p:spPr>
          <a:xfrm>
            <a:off x="4836759" y="5815942"/>
            <a:ext cx="14114757" cy="1403380"/>
          </a:xfrm>
          <a:prstGeom prst="rect">
            <a:avLst/>
          </a:prstGeom>
          <a:ln w="12700">
            <a:miter lim="400000"/>
          </a:ln>
        </p:spPr>
      </p:pic>
      <p:pic>
        <p:nvPicPr>
          <p:cNvPr id="439" name="Zrzut ekranu 2023-06-24 o 11.36.54.png" descr="Zrzut ekranu 2023-06-24 o 11.36.54.png"/>
          <p:cNvPicPr>
            <a:picLocks noChangeAspect="1"/>
          </p:cNvPicPr>
          <p:nvPr/>
        </p:nvPicPr>
        <p:blipFill>
          <a:blip r:embed="rId6">
            <a:extLst/>
          </a:blip>
          <a:stretch>
            <a:fillRect/>
          </a:stretch>
        </p:blipFill>
        <p:spPr>
          <a:xfrm>
            <a:off x="434707" y="11081213"/>
            <a:ext cx="1701459" cy="244067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436"/>
                                        </p:tgtEl>
                                        <p:attrNameLst>
                                          <p:attrName>style.visibility</p:attrName>
                                        </p:attrNameLst>
                                      </p:cBhvr>
                                      <p:to>
                                        <p:strVal val="visible"/>
                                      </p:to>
                                    </p:set>
                                    <p:animEffect filter="fade" transition="in">
                                      <p:cBhvr>
                                        <p:cTn id="7" dur="1000"/>
                                        <p:tgtEl>
                                          <p:spTgt spid="4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6" grpId="1"/>
    </p:bldLst>
  </p:timing>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41"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442"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443"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444" name="Zdechła ryba"/>
          <p:cNvSpPr txBox="1"/>
          <p:nvPr/>
        </p:nvSpPr>
        <p:spPr>
          <a:xfrm>
            <a:off x="2280317" y="593273"/>
            <a:ext cx="11540394" cy="14547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8900">
                <a:solidFill>
                  <a:srgbClr val="0433FF"/>
                </a:solidFill>
                <a:latin typeface="Phosphate Inline"/>
                <a:ea typeface="Phosphate Inline"/>
                <a:cs typeface="Phosphate Inline"/>
                <a:sym typeface="Phosphate Inline"/>
              </a:defRPr>
            </a:lvl1pPr>
          </a:lstStyle>
          <a:p>
            <a:pPr/>
            <a:r>
              <a:t>Zdechła ryba </a:t>
            </a:r>
          </a:p>
        </p:txBody>
      </p:sp>
      <p:sp>
        <p:nvSpPr>
          <p:cNvPr id="445" name="Technika zdechłej ryby polega na przedstawieniu podczas negocjacji niewygodnego żądania. Nazwa tej techniki pochodzi stąd, że stosująca ją osoba wie, że rozmówca zareaguje na żądanie, jak na zapach zdechłej ryby.…"/>
          <p:cNvSpPr txBox="1"/>
          <p:nvPr/>
        </p:nvSpPr>
        <p:spPr>
          <a:xfrm>
            <a:off x="203083" y="3245053"/>
            <a:ext cx="24070391" cy="9534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4100">
                <a:solidFill>
                  <a:srgbClr val="252C50"/>
                </a:solidFill>
                <a:latin typeface="Phosphate Inline"/>
                <a:ea typeface="Phosphate Inline"/>
                <a:cs typeface="Phosphate Inline"/>
                <a:sym typeface="Phosphate Inline"/>
              </a:defRPr>
            </a:pPr>
            <a:r>
              <a:t>Technika zdechłej ryby polega na przedstawieniu podczas negocjacji niewygodnego żądania. Nazwa tej techniki pochodzi stąd, że stosująca ją osoba wie, że rozmówca zareaguje na żądanie, jak na zapach zdechłej ryby. </a:t>
            </a:r>
          </a:p>
          <a:p>
            <a:pPr defTabSz="2438338">
              <a:lnSpc>
                <a:spcPct val="150000"/>
              </a:lnSpc>
              <a:defRPr b="0" sz="4100">
                <a:solidFill>
                  <a:srgbClr val="252C50"/>
                </a:solidFill>
                <a:latin typeface="Phosphate Inline"/>
                <a:ea typeface="Phosphate Inline"/>
                <a:cs typeface="Phosphate Inline"/>
                <a:sym typeface="Phosphate Inline"/>
              </a:defRPr>
            </a:pPr>
            <a:r>
              <a:t>Powinna być więc ona wyjątkowo niewygodna, niemożliwa do spełnienia, a nawet emocjonująca dla drugiej strony. Jednak osobie wystosowującej takie żądanie wcale na nim nie zależy. W zamian za korzystne dla siebie ustępstwo zrezygnuje z niego w trakcie negocjacji. Przy odpowiednio dobranym postulacie, czasem zyskuje dodatkowo sympatię swego rozmówcy, jeśli ten nie domyśli się fortelu. </a:t>
            </a:r>
          </a:p>
          <a:p>
            <a:pPr defTabSz="2438338">
              <a:lnSpc>
                <a:spcPct val="150000"/>
              </a:lnSpc>
              <a:defRPr b="0" sz="4100">
                <a:solidFill>
                  <a:srgbClr val="252C50"/>
                </a:solidFill>
                <a:latin typeface="Phosphate Inline"/>
                <a:ea typeface="Phosphate Inline"/>
                <a:cs typeface="Phosphate Inline"/>
                <a:sym typeface="Phosphate Inline"/>
              </a:defRPr>
            </a:pPr>
          </a:p>
        </p:txBody>
      </p:sp>
      <p:pic>
        <p:nvPicPr>
          <p:cNvPr id="446"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pic>
        <p:nvPicPr>
          <p:cNvPr id="447" name="Zrzut ekranu 2023-06-24 o 11.36.54.png" descr="Zrzut ekranu 2023-06-24 o 11.36.54.png"/>
          <p:cNvPicPr>
            <a:picLocks noChangeAspect="1"/>
          </p:cNvPicPr>
          <p:nvPr/>
        </p:nvPicPr>
        <p:blipFill>
          <a:blip r:embed="rId5">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445"/>
                                        </p:tgtEl>
                                        <p:attrNameLst>
                                          <p:attrName>style.visibility</p:attrName>
                                        </p:attrNameLst>
                                      </p:cBhvr>
                                      <p:to>
                                        <p:strVal val="visible"/>
                                      </p:to>
                                    </p:set>
                                    <p:animEffect filter="fade" transition="in">
                                      <p:cBhvr>
                                        <p:cTn id="7" dur="1000"/>
                                        <p:tgtEl>
                                          <p:spTgt spid="4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45" grpId="1"/>
    </p:bldLst>
  </p:timing>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49"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450"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451"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452" name="Niska piłka"/>
          <p:cNvSpPr txBox="1"/>
          <p:nvPr/>
        </p:nvSpPr>
        <p:spPr>
          <a:xfrm>
            <a:off x="2280317" y="593273"/>
            <a:ext cx="11540394" cy="14547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8900">
                <a:solidFill>
                  <a:srgbClr val="0433FF"/>
                </a:solidFill>
                <a:latin typeface="Phosphate Inline"/>
                <a:ea typeface="Phosphate Inline"/>
                <a:cs typeface="Phosphate Inline"/>
                <a:sym typeface="Phosphate Inline"/>
              </a:defRPr>
            </a:lvl1pPr>
          </a:lstStyle>
          <a:p>
            <a:pPr/>
            <a:r>
              <a:t>Niska piłka </a:t>
            </a:r>
          </a:p>
        </p:txBody>
      </p:sp>
      <p:sp>
        <p:nvSpPr>
          <p:cNvPr id="453" name="Ta technika polega na przedstawieniu drugiej stronie bardzo korzystnej propozycji. Propozycja ta powinna być na tyle atrakcyjna, aby przeciwnej strony w zasadzie nie trzeba było do niej przekonywać. Korzyści z niej płynące powinny być ewidentne.…"/>
          <p:cNvSpPr txBox="1"/>
          <p:nvPr/>
        </p:nvSpPr>
        <p:spPr>
          <a:xfrm>
            <a:off x="203083" y="2232196"/>
            <a:ext cx="24070391" cy="1246694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4100">
                <a:solidFill>
                  <a:srgbClr val="252C50"/>
                </a:solidFill>
                <a:latin typeface="Phosphate Inline"/>
                <a:ea typeface="Phosphate Inline"/>
                <a:cs typeface="Phosphate Inline"/>
                <a:sym typeface="Phosphate Inline"/>
              </a:defRPr>
            </a:pPr>
            <a:r>
              <a:t>Ta technika polega na przedstawieniu drugiej stronie bardzo korzystnej propozycji. Propozycja ta powinna być na tyle atrakcyjna, aby przeciwnej strony w zasadzie nie trzeba było do niej przekonywać. Korzyści z niej płynące powinny być ewidentne. </a:t>
            </a:r>
          </a:p>
          <a:p>
            <a:pPr defTabSz="2438338">
              <a:lnSpc>
                <a:spcPct val="150000"/>
              </a:lnSpc>
              <a:defRPr b="0" sz="4100">
                <a:solidFill>
                  <a:srgbClr val="252C50"/>
                </a:solidFill>
                <a:latin typeface="Phosphate Inline"/>
                <a:ea typeface="Phosphate Inline"/>
                <a:cs typeface="Phosphate Inline"/>
                <a:sym typeface="Phosphate Inline"/>
              </a:defRPr>
            </a:pPr>
            <a:r>
              <a:t>Po przedstawieniu niezwykle intratnej propozycji strona, do której jest ona skierowana, praktycznie sama motywuje się do skorzystania z niej. Po jakimś czasie słyszy jednak, że nastąpiła pomyłka (np. złe odczytanie cennika). Nieco inną odmianą tej techniki jest informowanie o wymaganiu coraz to większego nakładu zasobów. </a:t>
            </a:r>
          </a:p>
          <a:p>
            <a:pPr defTabSz="2438338">
              <a:lnSpc>
                <a:spcPct val="150000"/>
              </a:lnSpc>
              <a:defRPr b="0" sz="4100">
                <a:solidFill>
                  <a:srgbClr val="252C50"/>
                </a:solidFill>
                <a:latin typeface="Phosphate Inline"/>
                <a:ea typeface="Phosphate Inline"/>
                <a:cs typeface="Phosphate Inline"/>
                <a:sym typeface="Phosphate Inline"/>
              </a:defRPr>
            </a:pPr>
            <a:r>
              <a:t>Technika niskiej piłki powoduje, że rosną szanse na uzyskanie porozumienia niekorzystnego lub mniej korzystnego dla drugiej strony. Dzieje się tak zapewne dlatego, że zaangażowała się już w transakcję i często nieświadomie dąży do bycia konsekwentną w swoim własnym wyborze. </a:t>
            </a:r>
          </a:p>
          <a:p>
            <a:pPr defTabSz="2438338">
              <a:lnSpc>
                <a:spcPct val="150000"/>
              </a:lnSpc>
              <a:defRPr b="0" sz="4100">
                <a:solidFill>
                  <a:srgbClr val="252C50"/>
                </a:solidFill>
                <a:latin typeface="Phosphate Inline"/>
                <a:ea typeface="Phosphate Inline"/>
                <a:cs typeface="Phosphate Inline"/>
                <a:sym typeface="Phosphate Inline"/>
              </a:defRPr>
            </a:pPr>
          </a:p>
        </p:txBody>
      </p:sp>
      <p:pic>
        <p:nvPicPr>
          <p:cNvPr id="454"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pic>
        <p:nvPicPr>
          <p:cNvPr id="455" name="Zrzut ekranu 2023-06-24 o 11.36.54.png" descr="Zrzut ekranu 2023-06-24 o 11.36.54.png"/>
          <p:cNvPicPr>
            <a:picLocks noChangeAspect="1"/>
          </p:cNvPicPr>
          <p:nvPr/>
        </p:nvPicPr>
        <p:blipFill>
          <a:blip r:embed="rId5">
            <a:extLst/>
          </a:blip>
          <a:stretch>
            <a:fillRect/>
          </a:stretch>
        </p:blipFill>
        <p:spPr>
          <a:xfrm>
            <a:off x="22515250" y="307450"/>
            <a:ext cx="1412679" cy="2026428"/>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453"/>
                                        </p:tgtEl>
                                        <p:attrNameLst>
                                          <p:attrName>style.visibility</p:attrName>
                                        </p:attrNameLst>
                                      </p:cBhvr>
                                      <p:to>
                                        <p:strVal val="visible"/>
                                      </p:to>
                                    </p:set>
                                    <p:animEffect filter="fade" transition="in">
                                      <p:cBhvr>
                                        <p:cTn id="7" dur="1000"/>
                                        <p:tgtEl>
                                          <p:spTgt spid="4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3" grpId="1"/>
    </p:bldLst>
  </p:timing>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57"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458"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459"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460" name="Oczywistość"/>
          <p:cNvSpPr txBox="1"/>
          <p:nvPr/>
        </p:nvSpPr>
        <p:spPr>
          <a:xfrm>
            <a:off x="2280317" y="593273"/>
            <a:ext cx="11540394" cy="14547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8900">
                <a:solidFill>
                  <a:srgbClr val="0433FF"/>
                </a:solidFill>
                <a:latin typeface="Phosphate Inline"/>
                <a:ea typeface="Phosphate Inline"/>
                <a:cs typeface="Phosphate Inline"/>
                <a:sym typeface="Phosphate Inline"/>
              </a:defRPr>
            </a:lvl1pPr>
          </a:lstStyle>
          <a:p>
            <a:pPr/>
            <a:r>
              <a:t>Oczywistość </a:t>
            </a:r>
          </a:p>
        </p:txBody>
      </p:sp>
      <p:sp>
        <p:nvSpPr>
          <p:cNvPr id="461" name="Technika ta polega na uzależnieniu kontynuowania negocjacji od ustępstwa drugiej strony.…"/>
          <p:cNvSpPr txBox="1"/>
          <p:nvPr/>
        </p:nvSpPr>
        <p:spPr>
          <a:xfrm>
            <a:off x="156805" y="3374846"/>
            <a:ext cx="24070391" cy="855661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4100">
                <a:solidFill>
                  <a:srgbClr val="252C50"/>
                </a:solidFill>
                <a:latin typeface="Phosphate Inline"/>
                <a:ea typeface="Phosphate Inline"/>
                <a:cs typeface="Phosphate Inline"/>
                <a:sym typeface="Phosphate Inline"/>
              </a:defRPr>
            </a:pPr>
            <a:r>
              <a:t>Technika ta polega na uzależnieniu kontynuowania negocjacji od ustępstwa drugiej strony. </a:t>
            </a:r>
          </a:p>
          <a:p>
            <a:pPr defTabSz="2438338">
              <a:lnSpc>
                <a:spcPct val="150000"/>
              </a:lnSpc>
              <a:defRPr b="0" sz="4100">
                <a:solidFill>
                  <a:srgbClr val="252C50"/>
                </a:solidFill>
                <a:latin typeface="Phosphate Inline"/>
                <a:ea typeface="Phosphate Inline"/>
                <a:cs typeface="Phosphate Inline"/>
                <a:sym typeface="Phosphate Inline"/>
              </a:defRPr>
            </a:pPr>
            <a:r>
              <a:t>Stosujący technikę podkreśla jak zasadnicze znaczenia ma dane ustępstwo – dla niego, </a:t>
            </a:r>
          </a:p>
          <a:p>
            <a:pPr defTabSz="2438338">
              <a:lnSpc>
                <a:spcPct val="150000"/>
              </a:lnSpc>
              <a:defRPr b="0" sz="4100">
                <a:solidFill>
                  <a:srgbClr val="252C50"/>
                </a:solidFill>
                <a:latin typeface="Phosphate Inline"/>
                <a:ea typeface="Phosphate Inline"/>
                <a:cs typeface="Phosphate Inline"/>
                <a:sym typeface="Phosphate Inline"/>
              </a:defRPr>
            </a:pPr>
            <a:r>
              <a:t>a przede wszystkim dla osiągnięcia porozumienia. Kiedy rozmówca się zgadza, druga strona stwierdza, że to przecież oczywiste. Ustępstwo nie ma więc konsekwencji w podobnym kroku </a:t>
            </a:r>
          </a:p>
          <a:p>
            <a:pPr defTabSz="2438338">
              <a:lnSpc>
                <a:spcPct val="150000"/>
              </a:lnSpc>
              <a:defRPr b="0" sz="4100">
                <a:solidFill>
                  <a:srgbClr val="252C50"/>
                </a:solidFill>
                <a:latin typeface="Phosphate Inline"/>
                <a:ea typeface="Phosphate Inline"/>
                <a:cs typeface="Phosphate Inline"/>
                <a:sym typeface="Phosphate Inline"/>
              </a:defRPr>
            </a:pPr>
            <a:r>
              <a:t>z przeciwnej strony. </a:t>
            </a:r>
          </a:p>
          <a:p>
            <a:pPr defTabSz="2438338">
              <a:lnSpc>
                <a:spcPct val="150000"/>
              </a:lnSpc>
              <a:defRPr b="0" sz="4100">
                <a:solidFill>
                  <a:srgbClr val="252C50"/>
                </a:solidFill>
                <a:latin typeface="Phosphate Inline"/>
                <a:ea typeface="Phosphate Inline"/>
                <a:cs typeface="Phosphate Inline"/>
                <a:sym typeface="Phosphate Inline"/>
              </a:defRPr>
            </a:pPr>
            <a:r>
              <a:t>Często wręcz stosujący tę technikę oczekuje, że dopiero teraz wykażesz się dobrą wolą </a:t>
            </a:r>
          </a:p>
          <a:p>
            <a:pPr defTabSz="2438338">
              <a:lnSpc>
                <a:spcPct val="150000"/>
              </a:lnSpc>
              <a:defRPr b="0" sz="4100">
                <a:solidFill>
                  <a:srgbClr val="252C50"/>
                </a:solidFill>
                <a:latin typeface="Phosphate Inline"/>
                <a:ea typeface="Phosphate Inline"/>
                <a:cs typeface="Phosphate Inline"/>
                <a:sym typeface="Phosphate Inline"/>
              </a:defRPr>
            </a:pPr>
            <a:r>
              <a:t>i wykonasz jakiś krok, pozytywny gest w jego kierunku. </a:t>
            </a:r>
          </a:p>
          <a:p>
            <a:pPr defTabSz="2438338">
              <a:lnSpc>
                <a:spcPct val="150000"/>
              </a:lnSpc>
              <a:defRPr b="0" sz="4100">
                <a:solidFill>
                  <a:srgbClr val="252C50"/>
                </a:solidFill>
                <a:latin typeface="Phosphate Inline"/>
                <a:ea typeface="Phosphate Inline"/>
                <a:cs typeface="Phosphate Inline"/>
                <a:sym typeface="Phosphate Inline"/>
              </a:defRPr>
            </a:pPr>
          </a:p>
        </p:txBody>
      </p:sp>
      <p:pic>
        <p:nvPicPr>
          <p:cNvPr id="462"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pic>
        <p:nvPicPr>
          <p:cNvPr id="463" name="Zrzut ekranu 2023-06-24 o 11.36.54.png" descr="Zrzut ekranu 2023-06-24 o 11.36.54.png"/>
          <p:cNvPicPr>
            <a:picLocks noChangeAspect="1"/>
          </p:cNvPicPr>
          <p:nvPr/>
        </p:nvPicPr>
        <p:blipFill>
          <a:blip r:embed="rId5">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461"/>
                                        </p:tgtEl>
                                        <p:attrNameLst>
                                          <p:attrName>style.visibility</p:attrName>
                                        </p:attrNameLst>
                                      </p:cBhvr>
                                      <p:to>
                                        <p:strVal val="visible"/>
                                      </p:to>
                                    </p:set>
                                    <p:animEffect filter="fade" transition="in">
                                      <p:cBhvr>
                                        <p:cTn id="7" dur="1000"/>
                                        <p:tgtEl>
                                          <p:spTgt spid="4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1" grpId="1"/>
    </p:bldLst>
  </p:timing>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65"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466"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467"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468" name="Gapa"/>
          <p:cNvSpPr txBox="1"/>
          <p:nvPr/>
        </p:nvSpPr>
        <p:spPr>
          <a:xfrm>
            <a:off x="2280317" y="593273"/>
            <a:ext cx="6512784" cy="14547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8900">
                <a:solidFill>
                  <a:srgbClr val="0433FF"/>
                </a:solidFill>
                <a:latin typeface="Phosphate Inline"/>
                <a:ea typeface="Phosphate Inline"/>
                <a:cs typeface="Phosphate Inline"/>
                <a:sym typeface="Phosphate Inline"/>
              </a:defRPr>
            </a:lvl1pPr>
          </a:lstStyle>
          <a:p>
            <a:pPr/>
            <a:r>
              <a:t>Gapa </a:t>
            </a:r>
          </a:p>
        </p:txBody>
      </p:sp>
      <p:sp>
        <p:nvSpPr>
          <p:cNvPr id="469" name="Gapa, to negocjator, który przez roztargnienie zostawia na stole negocjacyjnym notatki lub inne formy informacji dotyczące cen i warunków konkurencji rozmówcy czy też ustaleń z rozmów zkonkurencją. Czasem gapa zostawia na stole zapiski dotyczące wła"/>
          <p:cNvSpPr txBox="1"/>
          <p:nvPr/>
        </p:nvSpPr>
        <p:spPr>
          <a:xfrm>
            <a:off x="156805" y="2501160"/>
            <a:ext cx="24070391" cy="105117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4100">
                <a:solidFill>
                  <a:srgbClr val="252C50"/>
                </a:solidFill>
                <a:latin typeface="Phosphate Inline"/>
                <a:ea typeface="Phosphate Inline"/>
                <a:cs typeface="Phosphate Inline"/>
                <a:sym typeface="Phosphate Inline"/>
              </a:defRPr>
            </a:pPr>
            <a:r>
              <a:t>Gapa, to negocjator, który przez roztargnienie zostawia na stole negocjacyjnym notatki lub inne formy informacji dotyczące cen i warunków konkurencji rozmówcy czy też ustaleń z rozmów zkonkurencją. Czasem gapa zostawia na stole zapiski dotyczące własnych warunków brzegowych – minimalnej lub maksymalnej ceny, wielkości zamówienia itp. Zapiski takie równie dobrze można „zgubić” gdzieś obok stołu. Gapa może także zostawić swoje notatki na stole i spóźniać się z powrotem z przerwy, co ułatwia drugiej stronie podejrzenie zapisków. </a:t>
            </a:r>
          </a:p>
          <a:p>
            <a:pPr defTabSz="2438338">
              <a:lnSpc>
                <a:spcPct val="150000"/>
              </a:lnSpc>
              <a:defRPr b="0" sz="4100">
                <a:solidFill>
                  <a:srgbClr val="252C50"/>
                </a:solidFill>
                <a:latin typeface="Phosphate Inline"/>
                <a:ea typeface="Phosphate Inline"/>
                <a:cs typeface="Phosphate Inline"/>
                <a:sym typeface="Phosphate Inline"/>
              </a:defRPr>
            </a:pPr>
            <a:r>
              <a:t>Oczywiście negocjator przeciwnej strony, który znajdzie takie informacje, </a:t>
            </a:r>
          </a:p>
          <a:p>
            <a:pPr defTabSz="2438338">
              <a:lnSpc>
                <a:spcPct val="150000"/>
              </a:lnSpc>
              <a:defRPr b="0" sz="4100">
                <a:solidFill>
                  <a:srgbClr val="252C50"/>
                </a:solidFill>
                <a:latin typeface="Phosphate Inline"/>
                <a:ea typeface="Phosphate Inline"/>
                <a:cs typeface="Phosphate Inline"/>
                <a:sym typeface="Phosphate Inline"/>
              </a:defRPr>
            </a:pPr>
            <a:r>
              <a:t>często je wykorzystuje, dostosowując do nich swoją ofertę i strategię. </a:t>
            </a:r>
          </a:p>
          <a:p>
            <a:pPr defTabSz="2438338">
              <a:lnSpc>
                <a:spcPct val="150000"/>
              </a:lnSpc>
              <a:defRPr b="0" sz="4100">
                <a:solidFill>
                  <a:srgbClr val="252C50"/>
                </a:solidFill>
                <a:latin typeface="Phosphate Inline"/>
                <a:ea typeface="Phosphate Inline"/>
                <a:cs typeface="Phosphate Inline"/>
                <a:sym typeface="Phosphate Inline"/>
              </a:defRPr>
            </a:pPr>
          </a:p>
        </p:txBody>
      </p:sp>
      <p:pic>
        <p:nvPicPr>
          <p:cNvPr id="470"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pic>
        <p:nvPicPr>
          <p:cNvPr id="471" name="Zrzut ekranu 2023-06-24 o 11.36.54.png" descr="Zrzut ekranu 2023-06-24 o 11.36.54.png"/>
          <p:cNvPicPr>
            <a:picLocks noChangeAspect="1"/>
          </p:cNvPicPr>
          <p:nvPr/>
        </p:nvPicPr>
        <p:blipFill>
          <a:blip r:embed="rId5">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469"/>
                                        </p:tgtEl>
                                        <p:attrNameLst>
                                          <p:attrName>style.visibility</p:attrName>
                                        </p:attrNameLst>
                                      </p:cBhvr>
                                      <p:to>
                                        <p:strVal val="visible"/>
                                      </p:to>
                                    </p:set>
                                    <p:animEffect filter="fade" transition="in">
                                      <p:cBhvr>
                                        <p:cTn id="7" dur="1000"/>
                                        <p:tgtEl>
                                          <p:spTgt spid="4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9"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2"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183"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184"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185" name="PISMO"/>
          <p:cNvSpPr txBox="1"/>
          <p:nvPr/>
        </p:nvSpPr>
        <p:spPr>
          <a:xfrm>
            <a:off x="3918519" y="507865"/>
            <a:ext cx="3700781" cy="16255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2438338">
              <a:defRPr b="0" sz="10000">
                <a:solidFill>
                  <a:srgbClr val="0433FF"/>
                </a:solidFill>
                <a:latin typeface="Phosphate Inline"/>
                <a:ea typeface="Phosphate Inline"/>
                <a:cs typeface="Phosphate Inline"/>
                <a:sym typeface="Phosphate Inline"/>
              </a:defRPr>
            </a:lvl1pPr>
          </a:lstStyle>
          <a:p>
            <a:pPr/>
            <a:r>
              <a:t>PISMO</a:t>
            </a:r>
          </a:p>
        </p:txBody>
      </p:sp>
      <p:sp>
        <p:nvSpPr>
          <p:cNvPr id="186" name="Ludzie mają to do siebie, że w dużo większym stopniu ufają słowu pisanemu niż mówionemu. Zapewne stąd wzięło się powiedzenie „nic na gębę”. Ciekawe, że istnieje także inne – „papier wszystko zniesie”."/>
          <p:cNvSpPr txBox="1"/>
          <p:nvPr/>
        </p:nvSpPr>
        <p:spPr>
          <a:xfrm>
            <a:off x="632426" y="2723782"/>
            <a:ext cx="23119147" cy="24701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5000">
                <a:solidFill>
                  <a:srgbClr val="5E5E5E"/>
                </a:solidFill>
                <a:latin typeface="Phosphate Inline"/>
                <a:ea typeface="Phosphate Inline"/>
                <a:cs typeface="Phosphate Inline"/>
                <a:sym typeface="Phosphate Inline"/>
              </a:defRPr>
            </a:lvl1pPr>
          </a:lstStyle>
          <a:p>
            <a:pPr/>
            <a:r>
              <a:t>Ludzie mają to do siebie, że w dużo większym stopniu ufają słowu pisanemu niż mówionemu. Zapewne stąd wzięło się powiedzenie „nic na gębę”. Ciekawe, że istnieje także inne – „papier wszystko zniesie”. </a:t>
            </a:r>
          </a:p>
        </p:txBody>
      </p:sp>
      <p:pic>
        <p:nvPicPr>
          <p:cNvPr id="187"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sp>
        <p:nvSpPr>
          <p:cNvPr id="188" name="Wspomniana przekonanie ma dwie konsekwencje podczas negocjacji. Po pierwsze, przed rozpoczęciem rozmów przygotuj wszystkie możliwe dane, zestawienia, oświadczenia, pozwolenia, które mogą świadczyć na Twoją korzyść lub potwierdzają Twoje argumen"/>
          <p:cNvSpPr txBox="1"/>
          <p:nvPr/>
        </p:nvSpPr>
        <p:spPr>
          <a:xfrm>
            <a:off x="338568" y="5176878"/>
            <a:ext cx="23119146" cy="56705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5000">
                <a:solidFill>
                  <a:srgbClr val="5E5E5E"/>
                </a:solidFill>
                <a:latin typeface="Phosphate Inline"/>
                <a:ea typeface="Phosphate Inline"/>
                <a:cs typeface="Phosphate Inline"/>
                <a:sym typeface="Phosphate Inline"/>
              </a:defRPr>
            </a:lvl1pPr>
          </a:lstStyle>
          <a:p>
            <a:pPr/>
            <a:r>
              <a:t>Wspomniana przekonanie ma dwie konsekwencje podczas negocjacji. Po pierwsze, przed rozpoczęciem rozmów przygotuj wszystkie możliwe dane, zestawienia, oświadczenia, pozwolenia, które mogą świadczyć na Twoją korzyść lub potwierdzają Twoje argumenty. Po drugie, bądź ostrożny w stosunku do partnerów negocjacji, których nie znasz. Jeśli otrzymujesz referencje na piśmie, to sprawdź je wyrywkowo telefonicznie. </a:t>
            </a:r>
          </a:p>
        </p:txBody>
      </p:sp>
      <p:pic>
        <p:nvPicPr>
          <p:cNvPr id="189" name="Zrzut ekranu 2023-06-24 o 11.36.54.png" descr="Zrzut ekranu 2023-06-24 o 11.36.54.png"/>
          <p:cNvPicPr>
            <a:picLocks noChangeAspect="1"/>
          </p:cNvPicPr>
          <p:nvPr/>
        </p:nvPicPr>
        <p:blipFill>
          <a:blip r:embed="rId5">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86"/>
                                        </p:tgtEl>
                                        <p:attrNameLst>
                                          <p:attrName>style.visibility</p:attrName>
                                        </p:attrNameLst>
                                      </p:cBhvr>
                                      <p:to>
                                        <p:strVal val="visible"/>
                                      </p:to>
                                    </p:set>
                                    <p:animEffect filter="fade" transition="in">
                                      <p:cBhvr>
                                        <p:cTn id="7" dur="1000"/>
                                        <p:tgtEl>
                                          <p:spTgt spid="18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188"/>
                                        </p:tgtEl>
                                        <p:attrNameLst>
                                          <p:attrName>style.visibility</p:attrName>
                                        </p:attrNameLst>
                                      </p:cBhvr>
                                      <p:to>
                                        <p:strVal val="visible"/>
                                      </p:to>
                                    </p:set>
                                    <p:animEffect filter="fade" transition="in">
                                      <p:cBhvr>
                                        <p:cTn id="12" dur="10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8" grpId="2"/>
      <p:bldP build="whole" bldLvl="1" animBg="1" rev="0" advAuto="0" spid="186" grpId="1"/>
    </p:bldLst>
  </p:timing>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73"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474"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475"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476" name="Gapa - cd"/>
          <p:cNvSpPr txBox="1"/>
          <p:nvPr/>
        </p:nvSpPr>
        <p:spPr>
          <a:xfrm>
            <a:off x="3697554" y="593273"/>
            <a:ext cx="6512784" cy="14547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8900">
                <a:solidFill>
                  <a:srgbClr val="0433FF"/>
                </a:solidFill>
                <a:latin typeface="Phosphate Inline"/>
                <a:ea typeface="Phosphate Inline"/>
                <a:cs typeface="Phosphate Inline"/>
                <a:sym typeface="Phosphate Inline"/>
              </a:defRPr>
            </a:lvl1pPr>
          </a:lstStyle>
          <a:p>
            <a:pPr/>
            <a:r>
              <a:t>Gapa - cd</a:t>
            </a:r>
          </a:p>
        </p:txBody>
      </p:sp>
      <p:sp>
        <p:nvSpPr>
          <p:cNvPr id="477" name="Szczęśliwy znalazca, prawda? Niestety, znalezione informacje były spreparowane                              na potrzeby techniki „gapa”.…"/>
          <p:cNvSpPr txBox="1"/>
          <p:nvPr/>
        </p:nvSpPr>
        <p:spPr>
          <a:xfrm>
            <a:off x="203083" y="2892985"/>
            <a:ext cx="24070391" cy="855661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4100">
                <a:solidFill>
                  <a:srgbClr val="252C50"/>
                </a:solidFill>
                <a:latin typeface="Phosphate Inline"/>
                <a:ea typeface="Phosphate Inline"/>
                <a:cs typeface="Phosphate Inline"/>
                <a:sym typeface="Phosphate Inline"/>
              </a:defRPr>
            </a:pPr>
            <a:r>
              <a:t>Szczęśliwy znalazca, prawda? Niestety, znalezione informacje były spreparowane                              na potrzeby techniki „gapa”. </a:t>
            </a:r>
          </a:p>
          <a:p>
            <a:pPr defTabSz="2438338">
              <a:lnSpc>
                <a:spcPct val="150000"/>
              </a:lnSpc>
              <a:defRPr b="0" sz="4100">
                <a:solidFill>
                  <a:srgbClr val="252C50"/>
                </a:solidFill>
                <a:latin typeface="Phosphate Inline"/>
                <a:ea typeface="Phosphate Inline"/>
                <a:cs typeface="Phosphate Inline"/>
                <a:sym typeface="Phosphate Inline"/>
              </a:defRPr>
            </a:pPr>
            <a:r>
              <a:t>Jej celem jest oczywiście dezinformacja opozycyjnej strony i wprowadzenie jej w błąd odnośnie naszych możliwości negocjacyjnych. </a:t>
            </a:r>
          </a:p>
          <a:p>
            <a:pPr defTabSz="2438338">
              <a:lnSpc>
                <a:spcPct val="150000"/>
              </a:lnSpc>
              <a:defRPr b="0" sz="4100">
                <a:solidFill>
                  <a:srgbClr val="252C50"/>
                </a:solidFill>
                <a:latin typeface="Phosphate Inline"/>
                <a:ea typeface="Phosphate Inline"/>
                <a:cs typeface="Phosphate Inline"/>
                <a:sym typeface="Phosphate Inline"/>
              </a:defRPr>
            </a:pPr>
            <a:r>
              <a:t>Jeśli znajdziesz takie informacje, pamiętaj, że mało prawdopodobne jest, aby był to przypadek. Zarówno początkujący, jak i doświadczeni negocjatorzy skrzętnie ukrywają takie dane. Możesz natomiast dać się wciągnąć w grę. </a:t>
            </a:r>
          </a:p>
          <a:p>
            <a:pPr defTabSz="2438338">
              <a:lnSpc>
                <a:spcPct val="150000"/>
              </a:lnSpc>
              <a:defRPr b="0" sz="4100">
                <a:solidFill>
                  <a:srgbClr val="252C50"/>
                </a:solidFill>
                <a:latin typeface="Phosphate Inline"/>
                <a:ea typeface="Phosphate Inline"/>
                <a:cs typeface="Phosphate Inline"/>
                <a:sym typeface="Phosphate Inline"/>
              </a:defRPr>
            </a:pPr>
            <a:r>
              <a:t>A może na następnej przerwie Ty również „przez roztargnienie” zostawisz coś na stole? </a:t>
            </a:r>
          </a:p>
        </p:txBody>
      </p:sp>
      <p:pic>
        <p:nvPicPr>
          <p:cNvPr id="478"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pic>
        <p:nvPicPr>
          <p:cNvPr id="479" name="Zrzut ekranu 2023-06-24 o 11.36.54.png" descr="Zrzut ekranu 2023-06-24 o 11.36.54.png"/>
          <p:cNvPicPr>
            <a:picLocks noChangeAspect="1"/>
          </p:cNvPicPr>
          <p:nvPr/>
        </p:nvPicPr>
        <p:blipFill>
          <a:blip r:embed="rId5">
            <a:extLst/>
          </a:blip>
          <a:stretch>
            <a:fillRect/>
          </a:stretch>
        </p:blipFill>
        <p:spPr>
          <a:xfrm>
            <a:off x="434707" y="10431447"/>
            <a:ext cx="2154429" cy="309043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477"/>
                                        </p:tgtEl>
                                        <p:attrNameLst>
                                          <p:attrName>style.visibility</p:attrName>
                                        </p:attrNameLst>
                                      </p:cBhvr>
                                      <p:to>
                                        <p:strVal val="visible"/>
                                      </p:to>
                                    </p:set>
                                    <p:animEffect filter="fade" transition="in">
                                      <p:cBhvr>
                                        <p:cTn id="7" dur="1000"/>
                                        <p:tgtEl>
                                          <p:spTgt spid="4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7" grpId="1"/>
    </p:bldLst>
  </p:timing>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81"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482"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483"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484" name="Ingracjacja"/>
          <p:cNvSpPr txBox="1"/>
          <p:nvPr/>
        </p:nvSpPr>
        <p:spPr>
          <a:xfrm>
            <a:off x="3697554" y="593273"/>
            <a:ext cx="8757211" cy="14547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8900">
                <a:solidFill>
                  <a:srgbClr val="0433FF"/>
                </a:solidFill>
                <a:latin typeface="Phosphate Inline"/>
                <a:ea typeface="Phosphate Inline"/>
                <a:cs typeface="Phosphate Inline"/>
                <a:sym typeface="Phosphate Inline"/>
              </a:defRPr>
            </a:lvl1pPr>
          </a:lstStyle>
          <a:p>
            <a:pPr/>
            <a:r>
              <a:t>Ingracjacja </a:t>
            </a:r>
          </a:p>
        </p:txBody>
      </p:sp>
      <p:sp>
        <p:nvSpPr>
          <p:cNvPr id="485" name="Chyba nikogo nie muszę przekonywać, że większość z nas chce być lubiana przez innych. Dlatego tak bardzo cenimy wszelkie komplementy i pozytywne opinie na swój temat.…"/>
          <p:cNvSpPr txBox="1"/>
          <p:nvPr/>
        </p:nvSpPr>
        <p:spPr>
          <a:xfrm>
            <a:off x="156805" y="2756262"/>
            <a:ext cx="24070391" cy="105117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4100">
                <a:solidFill>
                  <a:srgbClr val="252C50"/>
                </a:solidFill>
                <a:latin typeface="Phosphate Inline"/>
                <a:ea typeface="Phosphate Inline"/>
                <a:cs typeface="Phosphate Inline"/>
                <a:sym typeface="Phosphate Inline"/>
              </a:defRPr>
            </a:pPr>
            <a:r>
              <a:t>Chyba nikogo nie muszę przekonywać, że większość z nas chce być lubiana przez innych. Dlatego tak bardzo cenimy wszelkie komplementy i pozytywne opinie na swój temat. </a:t>
            </a:r>
          </a:p>
          <a:p>
            <a:pPr defTabSz="2438338">
              <a:lnSpc>
                <a:spcPct val="150000"/>
              </a:lnSpc>
              <a:defRPr b="0" sz="4100">
                <a:solidFill>
                  <a:srgbClr val="252C50"/>
                </a:solidFill>
                <a:latin typeface="Phosphate Inline"/>
                <a:ea typeface="Phosphate Inline"/>
                <a:cs typeface="Phosphate Inline"/>
                <a:sym typeface="Phosphate Inline"/>
              </a:defRPr>
            </a:pPr>
            <a:r>
              <a:t>Problem w tym, że także negocjatorzy są podatni na komplementy czy też ingracjację – działania mające na celu zdobycie sympatii. sympatia zwiększa skłonność do ustępstw. Działania podejmowane w ramach ingracjacji podczas negocjacji to najczęściej udzielanie komplementów, schlebianie i podkreślanie zalet rozmówcy. </a:t>
            </a:r>
          </a:p>
          <a:p>
            <a:pPr defTabSz="2438338">
              <a:lnSpc>
                <a:spcPct val="150000"/>
              </a:lnSpc>
              <a:defRPr b="0" sz="4100">
                <a:solidFill>
                  <a:srgbClr val="252C50"/>
                </a:solidFill>
                <a:latin typeface="Phosphate Inline"/>
                <a:ea typeface="Phosphate Inline"/>
                <a:cs typeface="Phosphate Inline"/>
                <a:sym typeface="Phosphate Inline"/>
              </a:defRPr>
            </a:pPr>
            <a:r>
              <a:t>Negocjator wykorzystujący schlebianie w subtelny sposób nie mówi wprost o drugiej stronie, ale może także wykorzystywać wartości lub kwestie dla niej ważne. </a:t>
            </a:r>
          </a:p>
          <a:p>
            <a:pPr defTabSz="2438338">
              <a:lnSpc>
                <a:spcPct val="150000"/>
              </a:lnSpc>
              <a:defRPr b="0" sz="4100">
                <a:solidFill>
                  <a:srgbClr val="252C50"/>
                </a:solidFill>
                <a:latin typeface="Phosphate Inline"/>
                <a:ea typeface="Phosphate Inline"/>
                <a:cs typeface="Phosphate Inline"/>
                <a:sym typeface="Phosphate Inline"/>
              </a:defRPr>
            </a:pPr>
            <a:r>
              <a:t>Negocjując np. z właścicielem danej firmy, może zachwalać właśnie ją, a nie jego osobę. </a:t>
            </a:r>
          </a:p>
          <a:p>
            <a:pPr defTabSz="2438338">
              <a:lnSpc>
                <a:spcPct val="150000"/>
              </a:lnSpc>
              <a:defRPr b="0" sz="4100">
                <a:solidFill>
                  <a:srgbClr val="252C50"/>
                </a:solidFill>
                <a:latin typeface="Phosphate Inline"/>
                <a:ea typeface="Phosphate Inline"/>
                <a:cs typeface="Phosphate Inline"/>
                <a:sym typeface="Phosphate Inline"/>
              </a:defRPr>
            </a:pPr>
          </a:p>
        </p:txBody>
      </p:sp>
      <p:pic>
        <p:nvPicPr>
          <p:cNvPr id="486"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pic>
        <p:nvPicPr>
          <p:cNvPr id="487" name="Zrzut ekranu 2023-06-24 o 11.36.54.png" descr="Zrzut ekranu 2023-06-24 o 11.36.54.png"/>
          <p:cNvPicPr>
            <a:picLocks noChangeAspect="1"/>
          </p:cNvPicPr>
          <p:nvPr/>
        </p:nvPicPr>
        <p:blipFill>
          <a:blip r:embed="rId5">
            <a:extLst/>
          </a:blip>
          <a:stretch>
            <a:fillRect/>
          </a:stretch>
        </p:blipFill>
        <p:spPr>
          <a:xfrm>
            <a:off x="22316837" y="359770"/>
            <a:ext cx="1339733" cy="1921788"/>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485"/>
                                        </p:tgtEl>
                                        <p:attrNameLst>
                                          <p:attrName>style.visibility</p:attrName>
                                        </p:attrNameLst>
                                      </p:cBhvr>
                                      <p:to>
                                        <p:strVal val="visible"/>
                                      </p:to>
                                    </p:set>
                                    <p:animEffect filter="fade" transition="in">
                                      <p:cBhvr>
                                        <p:cTn id="7" dur="1000"/>
                                        <p:tgtEl>
                                          <p:spTgt spid="4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85" grpId="1"/>
    </p:bldLst>
  </p:timing>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89"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490"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491"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492" name="Ingracjacja - cd"/>
          <p:cNvSpPr txBox="1"/>
          <p:nvPr/>
        </p:nvSpPr>
        <p:spPr>
          <a:xfrm>
            <a:off x="3697554" y="593273"/>
            <a:ext cx="10267698" cy="14547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8900">
                <a:solidFill>
                  <a:srgbClr val="0433FF"/>
                </a:solidFill>
                <a:latin typeface="Phosphate Inline"/>
                <a:ea typeface="Phosphate Inline"/>
                <a:cs typeface="Phosphate Inline"/>
                <a:sym typeface="Phosphate Inline"/>
              </a:defRPr>
            </a:lvl1pPr>
          </a:lstStyle>
          <a:p>
            <a:pPr/>
            <a:r>
              <a:t>Ingracjacja - cd</a:t>
            </a:r>
          </a:p>
        </p:txBody>
      </p:sp>
      <p:sp>
        <p:nvSpPr>
          <p:cNvPr id="493" name="Ingracjacja ma jeszcze jedno oblicze, o którym warto wiedzieć. Otóż, manipulując, niektórzy wyrażają pochlebstwa w taki sposób, aby później oddziaływały one na korzyść osoby manipulującej.…"/>
          <p:cNvSpPr txBox="1"/>
          <p:nvPr/>
        </p:nvSpPr>
        <p:spPr>
          <a:xfrm>
            <a:off x="156805" y="3245053"/>
            <a:ext cx="24070391" cy="9534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4100">
                <a:solidFill>
                  <a:srgbClr val="252C50"/>
                </a:solidFill>
                <a:latin typeface="Phosphate Inline"/>
                <a:ea typeface="Phosphate Inline"/>
                <a:cs typeface="Phosphate Inline"/>
                <a:sym typeface="Phosphate Inline"/>
              </a:defRPr>
            </a:pPr>
            <a:r>
              <a:t>Ingracjacja ma jeszcze jedno oblicze, o którym warto wiedzieć. Otóż, manipulując, niektórzy wyrażają pochlebstwa w taki sposób, aby później oddziaływały one na korzyść osoby manipulującej. </a:t>
            </a:r>
          </a:p>
          <a:p>
            <a:pPr defTabSz="2438338">
              <a:lnSpc>
                <a:spcPct val="150000"/>
              </a:lnSpc>
              <a:defRPr b="0" sz="4100">
                <a:solidFill>
                  <a:srgbClr val="252C50"/>
                </a:solidFill>
                <a:latin typeface="Phosphate Inline"/>
                <a:ea typeface="Phosphate Inline"/>
                <a:cs typeface="Phosphate Inline"/>
                <a:sym typeface="Phosphate Inline"/>
              </a:defRPr>
            </a:pPr>
            <a:r>
              <a:t>ludzie dążą do bycia konsekwentnym ze swoimi decyzjami i wyborami. </a:t>
            </a:r>
          </a:p>
          <a:p>
            <a:pPr defTabSz="2438338">
              <a:lnSpc>
                <a:spcPct val="150000"/>
              </a:lnSpc>
              <a:defRPr b="0" sz="4100">
                <a:solidFill>
                  <a:srgbClr val="252C50"/>
                </a:solidFill>
                <a:latin typeface="Phosphate Inline"/>
                <a:ea typeface="Phosphate Inline"/>
                <a:cs typeface="Phosphate Inline"/>
                <a:sym typeface="Phosphate Inline"/>
              </a:defRPr>
            </a:pPr>
            <a:r>
              <a:t>Podobnie jest z przekonaniami. </a:t>
            </a:r>
          </a:p>
          <a:p>
            <a:pPr defTabSz="2438338">
              <a:lnSpc>
                <a:spcPct val="150000"/>
              </a:lnSpc>
              <a:defRPr b="0" sz="4100">
                <a:solidFill>
                  <a:srgbClr val="252C50"/>
                </a:solidFill>
                <a:latin typeface="Phosphate Inline"/>
                <a:ea typeface="Phosphate Inline"/>
                <a:cs typeface="Phosphate Inline"/>
                <a:sym typeface="Phosphate Inline"/>
              </a:defRPr>
            </a:pPr>
            <a:r>
              <a:t>Podczas negocjacji pamiętaj, jaka jest stawka. Miej świadomość tego, że nie wszystkie komplementy są szczere. Nie znaczy to też, że masz doszukiwać się nieszczerości u rozmówcy. Oddziel ludzi i ich oceny od problemu i warunków umowy. </a:t>
            </a:r>
          </a:p>
          <a:p>
            <a:pPr defTabSz="2438338">
              <a:lnSpc>
                <a:spcPct val="150000"/>
              </a:lnSpc>
              <a:defRPr b="0" sz="4100">
                <a:solidFill>
                  <a:srgbClr val="252C50"/>
                </a:solidFill>
                <a:latin typeface="Phosphate Inline"/>
                <a:ea typeface="Phosphate Inline"/>
                <a:cs typeface="Phosphate Inline"/>
                <a:sym typeface="Phosphate Inline"/>
              </a:defRPr>
            </a:pPr>
          </a:p>
        </p:txBody>
      </p:sp>
      <p:pic>
        <p:nvPicPr>
          <p:cNvPr id="494"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pic>
        <p:nvPicPr>
          <p:cNvPr id="495" name="Zrzut ekranu 2023-06-24 o 11.36.54.png" descr="Zrzut ekranu 2023-06-24 o 11.36.54.png"/>
          <p:cNvPicPr>
            <a:picLocks noChangeAspect="1"/>
          </p:cNvPicPr>
          <p:nvPr/>
        </p:nvPicPr>
        <p:blipFill>
          <a:blip r:embed="rId5">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493"/>
                                        </p:tgtEl>
                                        <p:attrNameLst>
                                          <p:attrName>style.visibility</p:attrName>
                                        </p:attrNameLst>
                                      </p:cBhvr>
                                      <p:to>
                                        <p:strVal val="visible"/>
                                      </p:to>
                                    </p:set>
                                    <p:animEffect filter="fade" transition="in">
                                      <p:cBhvr>
                                        <p:cTn id="7" dur="1000"/>
                                        <p:tgtEl>
                                          <p:spTgt spid="4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3" grpId="1"/>
    </p:bldLst>
  </p:timing>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97"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498"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499"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500" name="Motywacja straty"/>
          <p:cNvSpPr txBox="1"/>
          <p:nvPr/>
        </p:nvSpPr>
        <p:spPr>
          <a:xfrm>
            <a:off x="3697554" y="593273"/>
            <a:ext cx="10267698" cy="14547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8900">
                <a:solidFill>
                  <a:srgbClr val="0433FF"/>
                </a:solidFill>
                <a:latin typeface="Phosphate Inline"/>
                <a:ea typeface="Phosphate Inline"/>
                <a:cs typeface="Phosphate Inline"/>
                <a:sym typeface="Phosphate Inline"/>
              </a:defRPr>
            </a:lvl1pPr>
          </a:lstStyle>
          <a:p>
            <a:pPr/>
            <a:r>
              <a:t>Motywacja straty </a:t>
            </a:r>
          </a:p>
        </p:txBody>
      </p:sp>
      <p:sp>
        <p:nvSpPr>
          <p:cNvPr id="501" name="Badania wykazują, że ludzie o wiele bardziej kierują się w działaniu motywacją straty niż zysku. Jakie to ma znaczenie w negocjacjach?…"/>
          <p:cNvSpPr txBox="1"/>
          <p:nvPr/>
        </p:nvSpPr>
        <p:spPr>
          <a:xfrm>
            <a:off x="-23675" y="2756262"/>
            <a:ext cx="24070391" cy="105117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4100">
                <a:solidFill>
                  <a:srgbClr val="252C50"/>
                </a:solidFill>
                <a:latin typeface="Phosphate Inline"/>
                <a:ea typeface="Phosphate Inline"/>
                <a:cs typeface="Phosphate Inline"/>
                <a:sym typeface="Phosphate Inline"/>
              </a:defRPr>
            </a:pPr>
            <a:r>
              <a:t>Badania wykazują, że ludzie o wiele bardziej kierują się w działaniu motywacją straty niż zysku. Jakie to ma znaczenie w negocjacjach? </a:t>
            </a:r>
          </a:p>
          <a:p>
            <a:pPr defTabSz="2438338">
              <a:lnSpc>
                <a:spcPct val="150000"/>
              </a:lnSpc>
              <a:defRPr b="0" sz="4100">
                <a:solidFill>
                  <a:srgbClr val="252C50"/>
                </a:solidFill>
                <a:latin typeface="Phosphate Inline"/>
                <a:ea typeface="Phosphate Inline"/>
                <a:cs typeface="Phosphate Inline"/>
                <a:sym typeface="Phosphate Inline"/>
              </a:defRPr>
            </a:pPr>
            <a:r>
              <a:t>Jeśli przedstawiciel drugiej strony powie Ci, że gdy wdrożysz jego oprogramowanie, </a:t>
            </a:r>
          </a:p>
          <a:p>
            <a:pPr defTabSz="2438338">
              <a:lnSpc>
                <a:spcPct val="150000"/>
              </a:lnSpc>
              <a:defRPr b="0" sz="4100">
                <a:solidFill>
                  <a:srgbClr val="252C50"/>
                </a:solidFill>
                <a:latin typeface="Phosphate Inline"/>
                <a:ea typeface="Phosphate Inline"/>
                <a:cs typeface="Phosphate Inline"/>
                <a:sym typeface="Phosphate Inline"/>
              </a:defRPr>
            </a:pPr>
            <a:r>
              <a:t>zyskasz rocznie nawet 100 000 zł, to może Cię to zmotywuje, jednak... </a:t>
            </a:r>
          </a:p>
          <a:p>
            <a:pPr defTabSz="2438338">
              <a:lnSpc>
                <a:spcPct val="150000"/>
              </a:lnSpc>
              <a:defRPr b="0" sz="4100">
                <a:solidFill>
                  <a:srgbClr val="252C50"/>
                </a:solidFill>
                <a:latin typeface="Phosphate Inline"/>
                <a:ea typeface="Phosphate Inline"/>
                <a:cs typeface="Phosphate Inline"/>
                <a:sym typeface="Phosphate Inline"/>
              </a:defRPr>
            </a:pPr>
            <a:r>
              <a:t>Gdy powie Ci, że jeśli nie wdrożysz jego oprogramowania, to będziesz tracił nawet 100 000 zł rocznie, to przejmiesz się i przynajmniej go wysłuchasz. </a:t>
            </a:r>
          </a:p>
          <a:p>
            <a:pPr defTabSz="2438338">
              <a:lnSpc>
                <a:spcPct val="150000"/>
              </a:lnSpc>
              <a:defRPr b="0" sz="4100">
                <a:solidFill>
                  <a:srgbClr val="252C50"/>
                </a:solidFill>
                <a:latin typeface="Phosphate Inline"/>
                <a:ea typeface="Phosphate Inline"/>
                <a:cs typeface="Phosphate Inline"/>
                <a:sym typeface="Phosphate Inline"/>
              </a:defRPr>
            </a:pPr>
            <a:r>
              <a:t>Tak już jest, że ludzie często nie podejmują wysiłku lub ryzyka związanego z zyskiem. </a:t>
            </a:r>
          </a:p>
          <a:p>
            <a:pPr defTabSz="2438338">
              <a:lnSpc>
                <a:spcPct val="150000"/>
              </a:lnSpc>
              <a:defRPr b="0" sz="4100">
                <a:solidFill>
                  <a:srgbClr val="252C50"/>
                </a:solidFill>
                <a:latin typeface="Phosphate Inline"/>
                <a:ea typeface="Phosphate Inline"/>
                <a:cs typeface="Phosphate Inline"/>
                <a:sym typeface="Phosphate Inline"/>
              </a:defRPr>
            </a:pPr>
            <a:r>
              <a:t>Bardzo często jednak podejmują wysiłek i ryzyko związane z ochroną swoich zasobów</a:t>
            </a:r>
          </a:p>
          <a:p>
            <a:pPr defTabSz="2438338">
              <a:lnSpc>
                <a:spcPct val="150000"/>
              </a:lnSpc>
              <a:defRPr b="0" sz="4100">
                <a:solidFill>
                  <a:srgbClr val="252C50"/>
                </a:solidFill>
                <a:latin typeface="Phosphate Inline"/>
                <a:ea typeface="Phosphate Inline"/>
                <a:cs typeface="Phosphate Inline"/>
                <a:sym typeface="Phosphate Inline"/>
              </a:defRPr>
            </a:pPr>
            <a:r>
              <a:t> i przeciwdziałaniem stratom. </a:t>
            </a:r>
          </a:p>
          <a:p>
            <a:pPr defTabSz="2438338">
              <a:lnSpc>
                <a:spcPct val="150000"/>
              </a:lnSpc>
              <a:defRPr b="0" sz="4100">
                <a:solidFill>
                  <a:srgbClr val="252C50"/>
                </a:solidFill>
                <a:latin typeface="Phosphate Inline"/>
                <a:ea typeface="Phosphate Inline"/>
                <a:cs typeface="Phosphate Inline"/>
                <a:sym typeface="Phosphate Inline"/>
              </a:defRPr>
            </a:pPr>
          </a:p>
        </p:txBody>
      </p:sp>
      <p:pic>
        <p:nvPicPr>
          <p:cNvPr id="502"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pic>
        <p:nvPicPr>
          <p:cNvPr id="503" name="Zrzut ekranu 2023-06-24 o 11.36.54.png" descr="Zrzut ekranu 2023-06-24 o 11.36.54.png"/>
          <p:cNvPicPr>
            <a:picLocks noChangeAspect="1"/>
          </p:cNvPicPr>
          <p:nvPr/>
        </p:nvPicPr>
        <p:blipFill>
          <a:blip r:embed="rId5">
            <a:extLst/>
          </a:blip>
          <a:stretch>
            <a:fillRect/>
          </a:stretch>
        </p:blipFill>
        <p:spPr>
          <a:xfrm>
            <a:off x="434707" y="10740274"/>
            <a:ext cx="1939137" cy="2781609"/>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501"/>
                                        </p:tgtEl>
                                        <p:attrNameLst>
                                          <p:attrName>style.visibility</p:attrName>
                                        </p:attrNameLst>
                                      </p:cBhvr>
                                      <p:to>
                                        <p:strVal val="visible"/>
                                      </p:to>
                                    </p:set>
                                    <p:animEffect filter="fade" transition="in">
                                      <p:cBhvr>
                                        <p:cTn id="7" dur="1000"/>
                                        <p:tgtEl>
                                          <p:spTgt spid="5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1" grpId="1"/>
    </p:bldLst>
  </p:timing>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05" name="Lease-Negotiation-2.jpg" descr="Lease-Negotiation-2.jpg"/>
          <p:cNvPicPr>
            <a:picLocks noChangeAspect="1"/>
          </p:cNvPicPr>
          <p:nvPr/>
        </p:nvPicPr>
        <p:blipFill>
          <a:blip r:embed="rId2">
            <a:extLst/>
          </a:blip>
          <a:srcRect l="8868" t="0" r="13389" b="0"/>
          <a:stretch>
            <a:fillRect/>
          </a:stretch>
        </p:blipFill>
        <p:spPr>
          <a:xfrm>
            <a:off x="-278638" y="-9715"/>
            <a:ext cx="25125203" cy="13735430"/>
          </a:xfrm>
          <a:prstGeom prst="rect">
            <a:avLst/>
          </a:prstGeom>
          <a:ln w="12700">
            <a:miter lim="400000"/>
          </a:ln>
        </p:spPr>
      </p:pic>
      <p:sp>
        <p:nvSpPr>
          <p:cNvPr id="506" name="Techniki i praktyki negocjacyjne"/>
          <p:cNvSpPr txBox="1"/>
          <p:nvPr/>
        </p:nvSpPr>
        <p:spPr>
          <a:xfrm>
            <a:off x="1415285" y="9245266"/>
            <a:ext cx="20209613" cy="15887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2438338">
              <a:defRPr b="0" sz="9800">
                <a:solidFill>
                  <a:srgbClr val="252C50"/>
                </a:solidFill>
                <a:latin typeface="Phosphate Inline"/>
                <a:ea typeface="Phosphate Inline"/>
                <a:cs typeface="Phosphate Inline"/>
                <a:sym typeface="Phosphate Inline"/>
              </a:defRPr>
            </a:lvl1pPr>
          </a:lstStyle>
          <a:p>
            <a:pPr/>
            <a:r>
              <a:t>Techniki i praktyki negocjacyjne</a:t>
            </a:r>
          </a:p>
        </p:txBody>
      </p:sp>
      <p:sp>
        <p:nvSpPr>
          <p:cNvPr id="507"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508"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509" name="Użytkownik (właściciel licencji) ma prawo powielania dowolnych części lub całego  Produktu jedynie w celu osobistego przekazania kopii Produktu uczestnikom zajęć edukacyjnych, które osobiście prowadzi. Dotyczy to także zajęć prowadzonych online"/>
          <p:cNvSpPr txBox="1"/>
          <p:nvPr/>
        </p:nvSpPr>
        <p:spPr>
          <a:xfrm>
            <a:off x="813002" y="11507217"/>
            <a:ext cx="19229832" cy="267085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defRPr sz="2400">
                <a:solidFill>
                  <a:srgbClr val="FF2600"/>
                </a:solidFill>
              </a:defRPr>
            </a:pPr>
            <a:r>
              <a:t>Użytkownik (właściciel licencji) ma prawo powielania dowolnych części lub całego </a:t>
            </a:r>
            <a:br/>
            <a:r>
              <a:t>Produktu jedynie w celu osobistego przekazania kopii Produktu uczestnikom zajęć edukacyjnych, które osobiście prowadzi. Dotyczy to także zajęć prowadzonych online i przekazywania tejże publikacji w formie elektronicznego pliku PDF.                     Niemniej właściciel licencji powinien poinformować uczestników, iż mogą wykorzystywać publikację wyłącznie do własnych celów edukacyjnych (nie mogą jej kopiować, upubliczniać, przekazywać lub odsprzedawać dalej, osobom trzecim). </a:t>
            </a:r>
            <a:br/>
          </a:p>
        </p:txBody>
      </p:sp>
      <p:sp>
        <p:nvSpPr>
          <p:cNvPr id="510" name="CZ. III - Techniki W TRAKCIE negocjacji"/>
          <p:cNvSpPr txBox="1"/>
          <p:nvPr/>
        </p:nvSpPr>
        <p:spPr>
          <a:xfrm>
            <a:off x="5587693" y="10636443"/>
            <a:ext cx="11864798" cy="9067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2438338">
              <a:defRPr b="0" sz="5200">
                <a:solidFill>
                  <a:srgbClr val="252C50"/>
                </a:solidFill>
                <a:latin typeface="Phosphate Inline"/>
                <a:ea typeface="Phosphate Inline"/>
                <a:cs typeface="Phosphate Inline"/>
                <a:sym typeface="Phosphate Inline"/>
              </a:defRPr>
            </a:lvl1pPr>
          </a:lstStyle>
          <a:p>
            <a:pPr/>
            <a:r>
              <a:t>CZ. III - Techniki W TRAKCIE negocjacji</a:t>
            </a:r>
          </a:p>
        </p:txBody>
      </p:sp>
      <p:pic>
        <p:nvPicPr>
          <p:cNvPr id="511" name="Zrzut ekranu 2023-06-24 o 11.36.54.png" descr="Zrzut ekranu 2023-06-24 o 11.36.54.png"/>
          <p:cNvPicPr>
            <a:picLocks noChangeAspect="1"/>
          </p:cNvPicPr>
          <p:nvPr/>
        </p:nvPicPr>
        <p:blipFill>
          <a:blip r:embed="rId4">
            <a:extLst/>
          </a:blip>
          <a:stretch>
            <a:fillRect/>
          </a:stretch>
        </p:blipFill>
        <p:spPr>
          <a:xfrm>
            <a:off x="21296427" y="290888"/>
            <a:ext cx="2446049" cy="3508753"/>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1"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192"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193"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194" name="Nagroda w raju"/>
          <p:cNvSpPr txBox="1"/>
          <p:nvPr/>
        </p:nvSpPr>
        <p:spPr>
          <a:xfrm>
            <a:off x="4122725" y="507865"/>
            <a:ext cx="10548621" cy="16255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2438338">
              <a:defRPr b="0" sz="10000">
                <a:solidFill>
                  <a:srgbClr val="0433FF"/>
                </a:solidFill>
                <a:latin typeface="Phosphate Inline"/>
                <a:ea typeface="Phosphate Inline"/>
                <a:cs typeface="Phosphate Inline"/>
                <a:sym typeface="Phosphate Inline"/>
              </a:defRPr>
            </a:lvl1pPr>
          </a:lstStyle>
          <a:p>
            <a:pPr/>
            <a:r>
              <a:t>Nagroda w raju </a:t>
            </a:r>
          </a:p>
        </p:txBody>
      </p:sp>
      <p:sp>
        <p:nvSpPr>
          <p:cNvPr id="195" name="Tę technikę stosują intuicyjnie niemal wszyscy. Niestety skutecznie. Polega ona na obietnicy dodatkowych korzyści w przyszłości.…"/>
          <p:cNvSpPr txBox="1"/>
          <p:nvPr/>
        </p:nvSpPr>
        <p:spPr>
          <a:xfrm>
            <a:off x="678705" y="3208197"/>
            <a:ext cx="23119146" cy="88709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defRPr b="0" sz="5000">
                <a:solidFill>
                  <a:srgbClr val="5E5E5E"/>
                </a:solidFill>
                <a:latin typeface="Phosphate Inline"/>
                <a:ea typeface="Phosphate Inline"/>
                <a:cs typeface="Phosphate Inline"/>
                <a:sym typeface="Phosphate Inline"/>
              </a:defRPr>
            </a:pPr>
            <a:r>
              <a:t>Tę technikę stosują intuicyjnie niemal wszyscy. Niestety skutecznie. Polega ona na obietnicy dodatkowych korzyści w przyszłości. </a:t>
            </a:r>
          </a:p>
          <a:p>
            <a:pPr defTabSz="2438338">
              <a:defRPr b="0" sz="5000">
                <a:solidFill>
                  <a:srgbClr val="5E5E5E"/>
                </a:solidFill>
                <a:latin typeface="Phosphate Inline"/>
                <a:ea typeface="Phosphate Inline"/>
                <a:cs typeface="Phosphate Inline"/>
                <a:sym typeface="Phosphate Inline"/>
              </a:defRPr>
            </a:pPr>
            <a:r>
              <a:t>Ile razy słyszałeś?: </a:t>
            </a:r>
          </a:p>
          <a:p>
            <a:pPr defTabSz="2438338">
              <a:defRPr b="0" sz="5000">
                <a:solidFill>
                  <a:srgbClr val="5E5E5E"/>
                </a:solidFill>
                <a:latin typeface="Phosphate Inline"/>
                <a:ea typeface="Phosphate Inline"/>
                <a:cs typeface="Phosphate Inline"/>
                <a:sym typeface="Phosphate Inline"/>
              </a:defRPr>
            </a:pPr>
            <a:r>
              <a:t>	</a:t>
            </a:r>
            <a:r>
              <a:rPr>
                <a:solidFill>
                  <a:srgbClr val="D50B5D"/>
                </a:solidFill>
              </a:rPr>
              <a:t>–  Jeśli teraz się dogadamy, to na pewno złożymy u Pana kolejne zamówienie. </a:t>
            </a:r>
            <a:br/>
          </a:p>
          <a:p>
            <a:pPr defTabSz="2438338">
              <a:defRPr b="0" sz="5000">
                <a:solidFill>
                  <a:srgbClr val="5E5E5E"/>
                </a:solidFill>
                <a:latin typeface="Phosphate Inline"/>
                <a:ea typeface="Phosphate Inline"/>
                <a:cs typeface="Phosphate Inline"/>
                <a:sym typeface="Phosphate Inline"/>
              </a:defRPr>
            </a:pPr>
            <a:r>
              <a:t>	</a:t>
            </a:r>
            <a:r>
              <a:rPr>
                <a:solidFill>
                  <a:srgbClr val="D50B5D"/>
                </a:solidFill>
              </a:rPr>
              <a:t>–  Jeśli zgodzi się Pani na taką cenę i będzie się nam dobrze współpracowało, to za 3 miesiące </a:t>
            </a:r>
            <a:br>
              <a:rPr>
                <a:solidFill>
                  <a:srgbClr val="D50B5D"/>
                </a:solidFill>
              </a:rPr>
            </a:br>
            <a:r>
              <a:rPr>
                <a:solidFill>
                  <a:srgbClr val="D50B5D"/>
                </a:solidFill>
              </a:rPr>
              <a:t>wrócę do Pani z dwa razy większym zamówieniem. </a:t>
            </a:r>
            <a:br/>
          </a:p>
        </p:txBody>
      </p:sp>
      <p:pic>
        <p:nvPicPr>
          <p:cNvPr id="196"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sp>
        <p:nvSpPr>
          <p:cNvPr id="197" name="Wspomniana przekonanie ma dwie konsekwencje podczas negocjacji. Po pierwsze, przed rozpoczęciem rozmów przygotuj wszystkie możliwe dane, zestawienia, oświadczenia, pozwolenia, które mogą świadczyć na Twoją korzyść lub potwierdzają Twoje argumen"/>
          <p:cNvSpPr txBox="1"/>
          <p:nvPr/>
        </p:nvSpPr>
        <p:spPr>
          <a:xfrm>
            <a:off x="632426" y="13871576"/>
            <a:ext cx="23119147" cy="56705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5000">
                <a:solidFill>
                  <a:srgbClr val="5E5E5E"/>
                </a:solidFill>
                <a:latin typeface="Phosphate Inline"/>
                <a:ea typeface="Phosphate Inline"/>
                <a:cs typeface="Phosphate Inline"/>
                <a:sym typeface="Phosphate Inline"/>
              </a:defRPr>
            </a:lvl1pPr>
          </a:lstStyle>
          <a:p>
            <a:pPr/>
            <a:r>
              <a:t>Wspomniana przekonanie ma dwie konsekwencje podczas negocjacji. Po pierwsze, przed rozpoczęciem rozmów przygotuj wszystkie możliwe dane, zestawienia, oświadczenia, pozwolenia, które mogą świadczyć na Twoją korzyść lub potwierdzają Twoje argumenty. Po drugie, bądź ostrożny w stosunku do partnerów negocjacji, których nie znasz. Jeśli otrzymujesz referencje na piśmie, to sprawdź je wyrywkowo telefonicznie. </a:t>
            </a:r>
          </a:p>
        </p:txBody>
      </p:sp>
      <p:pic>
        <p:nvPicPr>
          <p:cNvPr id="198" name="Zrzut ekranu 2023-06-24 o 11.36.54.png" descr="Zrzut ekranu 2023-06-24 o 11.36.54.png"/>
          <p:cNvPicPr>
            <a:picLocks noChangeAspect="1"/>
          </p:cNvPicPr>
          <p:nvPr/>
        </p:nvPicPr>
        <p:blipFill>
          <a:blip r:embed="rId5">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95"/>
                                        </p:tgtEl>
                                        <p:attrNameLst>
                                          <p:attrName>style.visibility</p:attrName>
                                        </p:attrNameLst>
                                      </p:cBhvr>
                                      <p:to>
                                        <p:strVal val="visible"/>
                                      </p:to>
                                    </p:set>
                                    <p:animEffect filter="fade" transition="in">
                                      <p:cBhvr>
                                        <p:cTn id="7" dur="1000"/>
                                        <p:tgtEl>
                                          <p:spTgt spid="19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197"/>
                                        </p:tgtEl>
                                        <p:attrNameLst>
                                          <p:attrName>style.visibility</p:attrName>
                                        </p:attrNameLst>
                                      </p:cBhvr>
                                      <p:to>
                                        <p:strVal val="visible"/>
                                      </p:to>
                                    </p:set>
                                    <p:animEffect filter="fade" transition="in">
                                      <p:cBhvr>
                                        <p:cTn id="12" dur="10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5" grpId="1"/>
      <p:bldP build="whole" bldLvl="1" animBg="1" rev="0" advAuto="0" spid="197" grpId="2"/>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0"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201"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202"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203" name="Nagroda w raju - cd"/>
          <p:cNvSpPr txBox="1"/>
          <p:nvPr/>
        </p:nvSpPr>
        <p:spPr>
          <a:xfrm>
            <a:off x="4122725" y="507865"/>
            <a:ext cx="13163392" cy="16255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10000">
                <a:solidFill>
                  <a:srgbClr val="0433FF"/>
                </a:solidFill>
                <a:latin typeface="Phosphate Inline"/>
                <a:ea typeface="Phosphate Inline"/>
                <a:cs typeface="Phosphate Inline"/>
                <a:sym typeface="Phosphate Inline"/>
              </a:defRPr>
            </a:lvl1pPr>
          </a:lstStyle>
          <a:p>
            <a:pPr/>
            <a:r>
              <a:t>Nagroda w raju - cd</a:t>
            </a:r>
          </a:p>
        </p:txBody>
      </p:sp>
      <p:sp>
        <p:nvSpPr>
          <p:cNvPr id="204" name="Druga strona skuszona tymi propozycjami przystaje na ofertę i... najczęściej zapomina o dopisaniu tego w kontrakcie. Następnie dzieją się trzy rzeczy:…"/>
          <p:cNvSpPr txBox="1"/>
          <p:nvPr/>
        </p:nvSpPr>
        <p:spPr>
          <a:xfrm>
            <a:off x="632426" y="2376529"/>
            <a:ext cx="23119147" cy="112712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defRPr b="0" sz="5000">
                <a:solidFill>
                  <a:srgbClr val="5E5E5E"/>
                </a:solidFill>
                <a:latin typeface="Phosphate Inline"/>
                <a:ea typeface="Phosphate Inline"/>
                <a:cs typeface="Phosphate Inline"/>
                <a:sym typeface="Phosphate Inline"/>
              </a:defRPr>
            </a:pPr>
            <a:r>
              <a:t>	Druga strona skuszona tymi propozycjami przystaje na ofertę i... najczęściej zapomina o dopisaniu tego w kontrakcie. Następnie dzieją się trzy rzeczy: </a:t>
            </a:r>
            <a:br/>
          </a:p>
          <a:p>
            <a:pPr defTabSz="2438338">
              <a:defRPr b="0" sz="5000">
                <a:solidFill>
                  <a:srgbClr val="5E5E5E"/>
                </a:solidFill>
                <a:latin typeface="Phosphate Inline"/>
                <a:ea typeface="Phosphate Inline"/>
                <a:cs typeface="Phosphate Inline"/>
                <a:sym typeface="Phosphate Inline"/>
              </a:defRPr>
            </a:pPr>
            <a:r>
              <a:t>	–  obietnica zostaje wypełniona (rzadko), </a:t>
            </a:r>
            <a:br/>
          </a:p>
          <a:p>
            <a:pPr defTabSz="2438338">
              <a:defRPr b="0" sz="5000">
                <a:solidFill>
                  <a:srgbClr val="5E5E5E"/>
                </a:solidFill>
                <a:latin typeface="Phosphate Inline"/>
                <a:ea typeface="Phosphate Inline"/>
                <a:cs typeface="Phosphate Inline"/>
                <a:sym typeface="Phosphate Inline"/>
              </a:defRPr>
            </a:pPr>
            <a:r>
              <a:t>	–  zmienia się sytuacja i z przyczyn obiektywnych obietnica nie może być wypełniona, </a:t>
            </a:r>
            <a:br/>
          </a:p>
          <a:p>
            <a:pPr defTabSz="2438338">
              <a:defRPr b="0" sz="5000">
                <a:solidFill>
                  <a:srgbClr val="5E5E5E"/>
                </a:solidFill>
                <a:latin typeface="Phosphate Inline"/>
                <a:ea typeface="Phosphate Inline"/>
                <a:cs typeface="Phosphate Inline"/>
                <a:sym typeface="Phosphate Inline"/>
              </a:defRPr>
            </a:pPr>
            <a:r>
              <a:t>	–  obietnica nie jest wypełniona, ponieważ nigdy być nie miała. </a:t>
            </a:r>
            <a:br/>
          </a:p>
          <a:p>
            <a:pPr defTabSz="2438338">
              <a:defRPr b="0" sz="5000">
                <a:solidFill>
                  <a:srgbClr val="5E5E5E"/>
                </a:solidFill>
                <a:latin typeface="Phosphate Inline"/>
                <a:ea typeface="Phosphate Inline"/>
                <a:cs typeface="Phosphate Inline"/>
                <a:sym typeface="Phosphate Inline"/>
              </a:defRPr>
            </a:pPr>
            <a:br/>
          </a:p>
        </p:txBody>
      </p:sp>
      <p:pic>
        <p:nvPicPr>
          <p:cNvPr id="205"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pic>
        <p:nvPicPr>
          <p:cNvPr id="206" name="Zrzut ekranu 2023-06-24 o 11.36.54.png" descr="Zrzut ekranu 2023-06-24 o 11.36.54.png"/>
          <p:cNvPicPr>
            <a:picLocks noChangeAspect="1"/>
          </p:cNvPicPr>
          <p:nvPr/>
        </p:nvPicPr>
        <p:blipFill>
          <a:blip r:embed="rId5">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04"/>
                                        </p:tgtEl>
                                        <p:attrNameLst>
                                          <p:attrName>style.visibility</p:attrName>
                                        </p:attrNameLst>
                                      </p:cBhvr>
                                      <p:to>
                                        <p:strVal val="visible"/>
                                      </p:to>
                                    </p:set>
                                    <p:animEffect filter="fade" transition="in">
                                      <p:cBhvr>
                                        <p:cTn id="7" dur="1000"/>
                                        <p:tgtEl>
                                          <p:spTgt spid="2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4"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8"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209"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210"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211" name="Salami"/>
          <p:cNvSpPr txBox="1"/>
          <p:nvPr/>
        </p:nvSpPr>
        <p:spPr>
          <a:xfrm>
            <a:off x="4122725" y="507865"/>
            <a:ext cx="4913103" cy="16255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10000">
                <a:solidFill>
                  <a:srgbClr val="0433FF"/>
                </a:solidFill>
                <a:latin typeface="Phosphate Inline"/>
                <a:ea typeface="Phosphate Inline"/>
                <a:cs typeface="Phosphate Inline"/>
                <a:sym typeface="Phosphate Inline"/>
              </a:defRPr>
            </a:lvl1pPr>
          </a:lstStyle>
          <a:p>
            <a:pPr/>
            <a:r>
              <a:t>Salami </a:t>
            </a:r>
          </a:p>
        </p:txBody>
      </p:sp>
      <p:sp>
        <p:nvSpPr>
          <p:cNvPr id="212" name="Technika ta jest szczególnie pomocna jeśli nie udaje nam się osiągnąć porozumienia w głównych kwestiach lub przypuszczamy, że takie porozumienie nie będzie możliwe. Polega ona na próbie osiągnięcia porozumienia małymi krokami. Jest szczególnie "/>
          <p:cNvSpPr txBox="1"/>
          <p:nvPr/>
        </p:nvSpPr>
        <p:spPr>
          <a:xfrm>
            <a:off x="877118" y="3432219"/>
            <a:ext cx="23119146" cy="91598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5000">
                <a:solidFill>
                  <a:srgbClr val="5E5E5E"/>
                </a:solidFill>
                <a:latin typeface="Phosphate Inline"/>
                <a:ea typeface="Phosphate Inline"/>
                <a:cs typeface="Phosphate Inline"/>
                <a:sym typeface="Phosphate Inline"/>
              </a:defRPr>
            </a:pPr>
            <a:r>
              <a:t>Technika ta jest szczególnie pomocna jeśli nie udaje nam się osiągnąć porozumienia w głównych kwestiach lub przypuszczamy, że takie porozumienie nie będzie możliwe. Polega ona na próbie osiągnięcia porozumienia małymi krokami. Jest szczególnie pomocna, gdy nasz rozmówca wykazuje opór wobec większych zmian i postrzega je jako nieakceptowalne. </a:t>
            </a:r>
          </a:p>
          <a:p>
            <a:pPr defTabSz="2438338">
              <a:lnSpc>
                <a:spcPct val="150000"/>
              </a:lnSpc>
              <a:defRPr b="0" sz="5000">
                <a:solidFill>
                  <a:srgbClr val="5E5E5E"/>
                </a:solidFill>
                <a:latin typeface="Phosphate Inline"/>
                <a:ea typeface="Phosphate Inline"/>
                <a:cs typeface="Phosphate Inline"/>
                <a:sym typeface="Phosphate Inline"/>
              </a:defRPr>
            </a:pPr>
          </a:p>
        </p:txBody>
      </p:sp>
      <p:pic>
        <p:nvPicPr>
          <p:cNvPr id="213"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pic>
        <p:nvPicPr>
          <p:cNvPr id="214" name="Zrzut ekranu 2023-06-24 o 11.36.54.png" descr="Zrzut ekranu 2023-06-24 o 11.36.54.png"/>
          <p:cNvPicPr>
            <a:picLocks noChangeAspect="1"/>
          </p:cNvPicPr>
          <p:nvPr/>
        </p:nvPicPr>
        <p:blipFill>
          <a:blip r:embed="rId5">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12"/>
                                        </p:tgtEl>
                                        <p:attrNameLst>
                                          <p:attrName>style.visibility</p:attrName>
                                        </p:attrNameLst>
                                      </p:cBhvr>
                                      <p:to>
                                        <p:strVal val="visible"/>
                                      </p:to>
                                    </p:set>
                                    <p:animEffect filter="fade" transition="in">
                                      <p:cBhvr>
                                        <p:cTn id="7" dur="10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2"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6"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217"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218"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219" name="Salami - cd"/>
          <p:cNvSpPr txBox="1"/>
          <p:nvPr/>
        </p:nvSpPr>
        <p:spPr>
          <a:xfrm>
            <a:off x="4122725" y="507865"/>
            <a:ext cx="6914605" cy="16255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10000">
                <a:solidFill>
                  <a:srgbClr val="0433FF"/>
                </a:solidFill>
                <a:latin typeface="Phosphate Inline"/>
                <a:ea typeface="Phosphate Inline"/>
                <a:cs typeface="Phosphate Inline"/>
                <a:sym typeface="Phosphate Inline"/>
              </a:defRPr>
            </a:lvl1pPr>
          </a:lstStyle>
          <a:p>
            <a:pPr/>
            <a:r>
              <a:t>Salami - cd</a:t>
            </a:r>
          </a:p>
        </p:txBody>
      </p:sp>
      <p:sp>
        <p:nvSpPr>
          <p:cNvPr id="220" name="Stosując technikę salami, należy naszą główną kwestię rozłożyć na jak najdrobniejsze elementy. Tak, jakbyśmy odcinali pojedyncze cieniutkie plastry salami. Następnie staramy się osiągnąć porozumienie lub zgodę       w pojedynczych elementa"/>
          <p:cNvSpPr txBox="1"/>
          <p:nvPr/>
        </p:nvSpPr>
        <p:spPr>
          <a:xfrm>
            <a:off x="877118" y="3432219"/>
            <a:ext cx="23119146" cy="91598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5000">
                <a:solidFill>
                  <a:srgbClr val="5E5E5E"/>
                </a:solidFill>
                <a:latin typeface="Phosphate Inline"/>
                <a:ea typeface="Phosphate Inline"/>
                <a:cs typeface="Phosphate Inline"/>
                <a:sym typeface="Phosphate Inline"/>
              </a:defRPr>
            </a:pPr>
            <a:r>
              <a:t>Stosując technikę salami, należy naszą główną kwestię rozłożyć na jak najdrobniejsze elementy. Tak, jakbyśmy odcinali pojedyncze cieniutkie plastry salami. Następnie staramy się osiągnąć porozumienie lub zgodę       w pojedynczych elementach. Najlepiej jest wytworzyć przy tym przekonanie, że są to drobne, nieistotne kwestie. Jeśli się nam uda wytworzymy dodatkowo atmosferę porozumienia. </a:t>
            </a:r>
          </a:p>
          <a:p>
            <a:pPr defTabSz="2438338">
              <a:lnSpc>
                <a:spcPct val="150000"/>
              </a:lnSpc>
              <a:defRPr b="0" sz="5000">
                <a:solidFill>
                  <a:srgbClr val="5E5E5E"/>
                </a:solidFill>
                <a:latin typeface="Phosphate Inline"/>
                <a:ea typeface="Phosphate Inline"/>
                <a:cs typeface="Phosphate Inline"/>
                <a:sym typeface="Phosphate Inline"/>
              </a:defRPr>
            </a:pPr>
          </a:p>
        </p:txBody>
      </p:sp>
      <p:pic>
        <p:nvPicPr>
          <p:cNvPr id="221"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pic>
        <p:nvPicPr>
          <p:cNvPr id="222" name="Zrzut ekranu 2023-06-24 o 11.36.54.png" descr="Zrzut ekranu 2023-06-24 o 11.36.54.png"/>
          <p:cNvPicPr>
            <a:picLocks noChangeAspect="1"/>
          </p:cNvPicPr>
          <p:nvPr/>
        </p:nvPicPr>
        <p:blipFill>
          <a:blip r:embed="rId5">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20"/>
                                        </p:tgtEl>
                                        <p:attrNameLst>
                                          <p:attrName>style.visibility</p:attrName>
                                        </p:attrNameLst>
                                      </p:cBhvr>
                                      <p:to>
                                        <p:strVal val="visible"/>
                                      </p:to>
                                    </p:set>
                                    <p:animEffect filter="fade" transition="in">
                                      <p:cBhvr>
                                        <p:cTn id="7" dur="100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0"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4"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225"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226"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227" name="Imadło"/>
          <p:cNvSpPr txBox="1"/>
          <p:nvPr/>
        </p:nvSpPr>
        <p:spPr>
          <a:xfrm>
            <a:off x="4122725" y="507865"/>
            <a:ext cx="4810116" cy="16255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10000">
                <a:solidFill>
                  <a:srgbClr val="0433FF"/>
                </a:solidFill>
                <a:latin typeface="Phosphate Inline"/>
                <a:ea typeface="Phosphate Inline"/>
                <a:cs typeface="Phosphate Inline"/>
                <a:sym typeface="Phosphate Inline"/>
              </a:defRPr>
            </a:lvl1pPr>
          </a:lstStyle>
          <a:p>
            <a:pPr/>
            <a:r>
              <a:t>Imadło </a:t>
            </a:r>
          </a:p>
        </p:txBody>
      </p:sp>
      <p:sp>
        <p:nvSpPr>
          <p:cNvPr id="228" name="Często nazywa się ją także dokręcaniem śruby. Na tym właśnie polega…"/>
          <p:cNvSpPr txBox="1"/>
          <p:nvPr/>
        </p:nvSpPr>
        <p:spPr>
          <a:xfrm>
            <a:off x="632426" y="2647874"/>
            <a:ext cx="23119147" cy="127126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5000">
                <a:solidFill>
                  <a:srgbClr val="5E5E5E"/>
                </a:solidFill>
                <a:latin typeface="Phosphate Inline"/>
                <a:ea typeface="Phosphate Inline"/>
                <a:cs typeface="Phosphate Inline"/>
                <a:sym typeface="Phosphate Inline"/>
              </a:defRPr>
            </a:pPr>
            <a:r>
              <a:t>Często nazywa się ją także dokręcaniem śruby. Na tym właśnie polega </a:t>
            </a:r>
          </a:p>
          <a:p>
            <a:pPr defTabSz="2438338">
              <a:lnSpc>
                <a:spcPct val="150000"/>
              </a:lnSpc>
              <a:defRPr b="0" sz="5000">
                <a:solidFill>
                  <a:srgbClr val="5E5E5E"/>
                </a:solidFill>
                <a:latin typeface="Phosphate Inline"/>
                <a:ea typeface="Phosphate Inline"/>
                <a:cs typeface="Phosphate Inline"/>
                <a:sym typeface="Phosphate Inline"/>
              </a:defRPr>
            </a:pPr>
            <a:r>
              <a:t>– na wyciśnięciu jak największych ustępstw z przeciwnej strony.                        W negocjacjach technika ta może mieć formę podobnego pytania, które ma zasugerować drugiej stronie zmianę oferty na korzystniejszą dla nas: </a:t>
            </a:r>
          </a:p>
          <a:p>
            <a:pPr defTabSz="2438338">
              <a:lnSpc>
                <a:spcPct val="150000"/>
              </a:lnSpc>
              <a:defRPr b="0" sz="5000">
                <a:solidFill>
                  <a:srgbClr val="FF2600"/>
                </a:solidFill>
                <a:latin typeface="Phosphate Inline"/>
                <a:ea typeface="Phosphate Inline"/>
                <a:cs typeface="Phosphate Inline"/>
                <a:sym typeface="Phosphate Inline"/>
              </a:defRPr>
            </a:pPr>
            <a:r>
              <a:t>	–  Czy ta oferta to wszystko, na co Was stać? </a:t>
            </a:r>
          </a:p>
          <a:p>
            <a:pPr defTabSz="2438338">
              <a:lnSpc>
                <a:spcPct val="150000"/>
              </a:lnSpc>
              <a:defRPr b="0" sz="5000">
                <a:solidFill>
                  <a:srgbClr val="FF2600"/>
                </a:solidFill>
                <a:latin typeface="Phosphate Inline"/>
                <a:ea typeface="Phosphate Inline"/>
                <a:cs typeface="Phosphate Inline"/>
                <a:sym typeface="Phosphate Inline"/>
              </a:defRPr>
            </a:pPr>
            <a:r>
              <a:t>	–  Nie stać Was na więcej? </a:t>
            </a:r>
          </a:p>
          <a:p>
            <a:pPr defTabSz="2438338">
              <a:lnSpc>
                <a:spcPct val="150000"/>
              </a:lnSpc>
              <a:defRPr b="0" sz="5000">
                <a:solidFill>
                  <a:srgbClr val="FF2600"/>
                </a:solidFill>
                <a:latin typeface="Phosphate Inline"/>
                <a:ea typeface="Phosphate Inline"/>
                <a:cs typeface="Phosphate Inline"/>
                <a:sym typeface="Phosphate Inline"/>
              </a:defRPr>
            </a:pPr>
            <a:r>
              <a:t>	–  Czy to na pewno oferta, którą przygotowaliście dla nas? </a:t>
            </a:r>
          </a:p>
          <a:p>
            <a:pPr defTabSz="2438338">
              <a:lnSpc>
                <a:spcPct val="150000"/>
              </a:lnSpc>
              <a:defRPr b="0" sz="5000">
                <a:solidFill>
                  <a:srgbClr val="5E5E5E"/>
                </a:solidFill>
                <a:latin typeface="Phosphate Inline"/>
                <a:ea typeface="Phosphate Inline"/>
                <a:cs typeface="Phosphate Inline"/>
                <a:sym typeface="Phosphate Inline"/>
              </a:defRPr>
            </a:pPr>
            <a:r>
              <a:rPr>
                <a:solidFill>
                  <a:srgbClr val="FF2600"/>
                </a:solidFill>
              </a:rPr>
              <a:t>	–  Musi Pan przedstawić lepszą propozycję. </a:t>
            </a:r>
            <a:br/>
          </a:p>
          <a:p>
            <a:pPr defTabSz="2438338">
              <a:lnSpc>
                <a:spcPct val="150000"/>
              </a:lnSpc>
              <a:defRPr b="0" sz="5000">
                <a:solidFill>
                  <a:srgbClr val="5E5E5E"/>
                </a:solidFill>
                <a:latin typeface="Phosphate Inline"/>
                <a:ea typeface="Phosphate Inline"/>
                <a:cs typeface="Phosphate Inline"/>
                <a:sym typeface="Phosphate Inline"/>
              </a:defRPr>
            </a:pPr>
          </a:p>
        </p:txBody>
      </p:sp>
      <p:pic>
        <p:nvPicPr>
          <p:cNvPr id="229"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pic>
        <p:nvPicPr>
          <p:cNvPr id="230" name="Zrzut ekranu 2023-06-24 o 11.36.54.png" descr="Zrzut ekranu 2023-06-24 o 11.36.54.png"/>
          <p:cNvPicPr>
            <a:picLocks noChangeAspect="1"/>
          </p:cNvPicPr>
          <p:nvPr/>
        </p:nvPicPr>
        <p:blipFill>
          <a:blip r:embed="rId5">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28"/>
                                        </p:tgtEl>
                                        <p:attrNameLst>
                                          <p:attrName>style.visibility</p:attrName>
                                        </p:attrNameLst>
                                      </p:cBhvr>
                                      <p:to>
                                        <p:strVal val="visible"/>
                                      </p:to>
                                    </p:set>
                                    <p:animEffect filter="fade" transition="in">
                                      <p:cBhvr>
                                        <p:cTn id="7" dur="10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8" grpId="1"/>
    </p:bld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