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Override PartName="/ppt/media/media1.mp3" ContentType="audio/unknown"/>
  <Override PartName="/ppt/media/media2.mp3" ContentType="audio/unknown"/>
  <Override PartName="/ppt/media/media3.mp3" ContentType="audio/unknown"/>
  <Override PartName="/ppt/media/media4.mp3" ContentType="audio/unknown"/>
  <Override PartName="/ppt/media/media5.mp3" ContentType="audio/unknown"/>
  <Override PartName="/ppt/media/media6.mp3" ContentType="audio/unknown"/>
  <Override PartName="/ppt/media/media7.mp3" ContentType="audio/unknown"/>
  <Override PartName="/ppt/media/image2.jpeg" ContentType="image/jpeg"/>
  <Override PartName="/ppt/media/image3.jpeg" ContentType="image/jpeg"/>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ytuł">
    <p:spTree>
      <p:nvGrpSpPr>
        <p:cNvPr id="1" name=""/>
        <p:cNvGrpSpPr/>
        <p:nvPr/>
      </p:nvGrpSpPr>
      <p:grpSpPr>
        <a:xfrm>
          <a:off x="0" y="0"/>
          <a:ext cx="0" cy="0"/>
          <a:chOff x="0" y="0"/>
          <a:chExt cx="0" cy="0"/>
        </a:xfrm>
      </p:grpSpPr>
      <p:sp>
        <p:nvSpPr>
          <p:cNvPr id="11" name="Autor i data"/>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Autor i data</a:t>
            </a:r>
          </a:p>
        </p:txBody>
      </p:sp>
      <p:sp>
        <p:nvSpPr>
          <p:cNvPr id="12" name="Tytuł prezentacji"/>
          <p:cNvSpPr txBox="1"/>
          <p:nvPr>
            <p:ph type="title" hasCustomPrompt="1"/>
          </p:nvPr>
        </p:nvSpPr>
        <p:spPr>
          <a:xfrm>
            <a:off x="1206496" y="2574991"/>
            <a:ext cx="21971004" cy="4648201"/>
          </a:xfrm>
          <a:prstGeom prst="rect">
            <a:avLst/>
          </a:prstGeom>
        </p:spPr>
        <p:txBody>
          <a:bodyPr anchor="b"/>
          <a:lstStyle>
            <a:lvl1pPr>
              <a:defRPr spc="-232" sz="11600"/>
            </a:lvl1pPr>
          </a:lstStyle>
          <a:p>
            <a:pPr/>
            <a:r>
              <a:t>Tytuł prezentacji</a:t>
            </a:r>
          </a:p>
        </p:txBody>
      </p:sp>
      <p:sp>
        <p:nvSpPr>
          <p:cNvPr id="13" name="Treść - poziom 1…"/>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Podtytuł prezentacji</a:t>
            </a:r>
          </a:p>
          <a:p>
            <a:pPr lvl="1"/>
            <a:r>
              <a:t/>
            </a:r>
          </a:p>
          <a:p>
            <a:pPr lvl="2"/>
            <a:r>
              <a:t/>
            </a:r>
          </a:p>
          <a:p>
            <a:pPr lvl="3"/>
            <a:r>
              <a:t/>
            </a:r>
          </a:p>
          <a:p>
            <a:pPr lvl="4"/>
            <a:r>
              <a:t/>
            </a:r>
          </a:p>
        </p:txBody>
      </p:sp>
      <p:sp>
        <p:nvSpPr>
          <p:cNvPr id="14"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świadczenie">
    <p:spTree>
      <p:nvGrpSpPr>
        <p:cNvPr id="1" name=""/>
        <p:cNvGrpSpPr/>
        <p:nvPr/>
      </p:nvGrpSpPr>
      <p:grpSpPr>
        <a:xfrm>
          <a:off x="0" y="0"/>
          <a:ext cx="0" cy="0"/>
          <a:chOff x="0" y="0"/>
          <a:chExt cx="0" cy="0"/>
        </a:xfrm>
      </p:grpSpPr>
      <p:sp>
        <p:nvSpPr>
          <p:cNvPr id="98" name="Treść - poziom 1…"/>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Oświadczenie</a:t>
            </a:r>
          </a:p>
          <a:p>
            <a:pPr lvl="1"/>
            <a:r>
              <a:t/>
            </a:r>
          </a:p>
          <a:p>
            <a:pPr lvl="2"/>
            <a:r>
              <a:t/>
            </a:r>
          </a:p>
          <a:p>
            <a:pPr lvl="3"/>
            <a:r>
              <a:t/>
            </a:r>
          </a:p>
          <a:p>
            <a:pPr lvl="4"/>
            <a:r>
              <a:t/>
            </a:r>
          </a:p>
        </p:txBody>
      </p:sp>
      <p:sp>
        <p:nvSpPr>
          <p:cNvPr id="99"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żny fakt">
    <p:spTree>
      <p:nvGrpSpPr>
        <p:cNvPr id="1" name=""/>
        <p:cNvGrpSpPr/>
        <p:nvPr/>
      </p:nvGrpSpPr>
      <p:grpSpPr>
        <a:xfrm>
          <a:off x="0" y="0"/>
          <a:ext cx="0" cy="0"/>
          <a:chOff x="0" y="0"/>
          <a:chExt cx="0" cy="0"/>
        </a:xfrm>
      </p:grpSpPr>
      <p:sp>
        <p:nvSpPr>
          <p:cNvPr id="106" name="Treść - poziom 1…"/>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07" name="Informacje dotyczące faktu"/>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Informacje dotyczące faktu</a:t>
            </a:r>
          </a:p>
        </p:txBody>
      </p:sp>
      <p:sp>
        <p:nvSpPr>
          <p:cNvPr id="108"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ytat">
    <p:spTree>
      <p:nvGrpSpPr>
        <p:cNvPr id="1" name=""/>
        <p:cNvGrpSpPr/>
        <p:nvPr/>
      </p:nvGrpSpPr>
      <p:grpSpPr>
        <a:xfrm>
          <a:off x="0" y="0"/>
          <a:ext cx="0" cy="0"/>
          <a:chOff x="0" y="0"/>
          <a:chExt cx="0" cy="0"/>
        </a:xfrm>
      </p:grpSpPr>
      <p:sp>
        <p:nvSpPr>
          <p:cNvPr id="115" name="Uznanie autorstwa"/>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Uznanie autorstwa</a:t>
            </a:r>
          </a:p>
        </p:txBody>
      </p:sp>
      <p:sp>
        <p:nvSpPr>
          <p:cNvPr id="116" name="Treść - poziom 1…"/>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„Cytat godny uwagi”</a:t>
            </a:r>
          </a:p>
          <a:p>
            <a:pPr lvl="1"/>
            <a:r>
              <a:t/>
            </a:r>
          </a:p>
          <a:p>
            <a:pPr lvl="2"/>
            <a:r>
              <a:t/>
            </a:r>
          </a:p>
          <a:p>
            <a:pPr lvl="3"/>
            <a:r>
              <a:t/>
            </a:r>
          </a:p>
          <a:p>
            <a:pPr lvl="4"/>
            <a:r>
              <a:t/>
            </a:r>
          </a:p>
        </p:txBody>
      </p:sp>
      <p:sp>
        <p:nvSpPr>
          <p:cNvPr id="117"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Zdjęcie (3 sztuki)">
    <p:spTree>
      <p:nvGrpSpPr>
        <p:cNvPr id="1" name=""/>
        <p:cNvGrpSpPr/>
        <p:nvPr/>
      </p:nvGrpSpPr>
      <p:grpSpPr>
        <a:xfrm>
          <a:off x="0" y="0"/>
          <a:ext cx="0" cy="0"/>
          <a:chOff x="0" y="0"/>
          <a:chExt cx="0" cy="0"/>
        </a:xfrm>
      </p:grpSpPr>
      <p:sp>
        <p:nvSpPr>
          <p:cNvPr id="124" name="Miska sałatki ze smażonym ryżem, gotowanymi jajkami i pałeczkami"/>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25" name="Miska z ciasteczkami z łososia, sałatką i hummusem "/>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26" name="Miska z makaronem pappardelle, masłem pietruszkowym, prażonymi orzechami oraz tartym parmezanem"/>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27"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Zdjęcie">
    <p:spTree>
      <p:nvGrpSpPr>
        <p:cNvPr id="1" name=""/>
        <p:cNvGrpSpPr/>
        <p:nvPr/>
      </p:nvGrpSpPr>
      <p:grpSpPr>
        <a:xfrm>
          <a:off x="0" y="0"/>
          <a:ext cx="0" cy="0"/>
          <a:chOff x="0" y="0"/>
          <a:chExt cx="0" cy="0"/>
        </a:xfrm>
      </p:grpSpPr>
      <p:sp>
        <p:nvSpPr>
          <p:cNvPr id="134" name="miska sałatki ze smażonym ryżem, gotowanymi jajkami i pałeczkami"/>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35" name="Numer slajdu"/>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sty">
    <p:spTree>
      <p:nvGrpSpPr>
        <p:cNvPr id="1" name=""/>
        <p:cNvGrpSpPr/>
        <p:nvPr/>
      </p:nvGrpSpPr>
      <p:grpSpPr>
        <a:xfrm>
          <a:off x="0" y="0"/>
          <a:ext cx="0" cy="0"/>
          <a:chOff x="0" y="0"/>
          <a:chExt cx="0" cy="0"/>
        </a:xfrm>
      </p:grpSpPr>
      <p:sp>
        <p:nvSpPr>
          <p:cNvPr id="142"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ytuł i zdjęcie">
    <p:spTree>
      <p:nvGrpSpPr>
        <p:cNvPr id="1" name=""/>
        <p:cNvGrpSpPr/>
        <p:nvPr/>
      </p:nvGrpSpPr>
      <p:grpSpPr>
        <a:xfrm>
          <a:off x="0" y="0"/>
          <a:ext cx="0" cy="0"/>
          <a:chOff x="0" y="0"/>
          <a:chExt cx="0" cy="0"/>
        </a:xfrm>
      </p:grpSpPr>
      <p:sp>
        <p:nvSpPr>
          <p:cNvPr id="21" name="Awokado i limonki"/>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Tytuł prezentacji"/>
          <p:cNvSpPr txBox="1"/>
          <p:nvPr>
            <p:ph type="title" hasCustomPrompt="1"/>
          </p:nvPr>
        </p:nvSpPr>
        <p:spPr>
          <a:xfrm>
            <a:off x="1206500" y="7124700"/>
            <a:ext cx="21971000" cy="4648200"/>
          </a:xfrm>
          <a:prstGeom prst="rect">
            <a:avLst/>
          </a:prstGeom>
        </p:spPr>
        <p:txBody>
          <a:bodyPr anchor="b"/>
          <a:lstStyle>
            <a:lvl1pPr>
              <a:defRPr spc="-232" sz="11600"/>
            </a:lvl1pPr>
          </a:lstStyle>
          <a:p>
            <a:pPr/>
            <a:r>
              <a:t>Tytuł prezentacji</a:t>
            </a:r>
          </a:p>
        </p:txBody>
      </p:sp>
      <p:sp>
        <p:nvSpPr>
          <p:cNvPr id="23" name="Autor i data"/>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Autor i data</a:t>
            </a:r>
          </a:p>
        </p:txBody>
      </p:sp>
      <p:sp>
        <p:nvSpPr>
          <p:cNvPr id="24" name="Treść - poziom 1…"/>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Podtytuł prezentacji</a:t>
            </a:r>
          </a:p>
          <a:p>
            <a:pPr lvl="1"/>
            <a:r>
              <a:t/>
            </a:r>
          </a:p>
          <a:p>
            <a:pPr lvl="2"/>
            <a:r>
              <a:t/>
            </a:r>
          </a:p>
          <a:p>
            <a:pPr lvl="3"/>
            <a:r>
              <a:t/>
            </a:r>
          </a:p>
          <a:p>
            <a:pPr lvl="4"/>
            <a:r>
              <a:t/>
            </a:r>
          </a:p>
        </p:txBody>
      </p:sp>
      <p:sp>
        <p:nvSpPr>
          <p:cNvPr id="25"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ytuł i zdjęcie (zamienny)">
    <p:spTree>
      <p:nvGrpSpPr>
        <p:cNvPr id="1" name=""/>
        <p:cNvGrpSpPr/>
        <p:nvPr/>
      </p:nvGrpSpPr>
      <p:grpSpPr>
        <a:xfrm>
          <a:off x="0" y="0"/>
          <a:ext cx="0" cy="0"/>
          <a:chOff x="0" y="0"/>
          <a:chExt cx="0" cy="0"/>
        </a:xfrm>
      </p:grpSpPr>
      <p:sp>
        <p:nvSpPr>
          <p:cNvPr id="32" name="Miska z ciasteczkami z łososia, sałatką i hummusem"/>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Tytuł slajdu"/>
          <p:cNvSpPr txBox="1"/>
          <p:nvPr>
            <p:ph type="title" hasCustomPrompt="1"/>
          </p:nvPr>
        </p:nvSpPr>
        <p:spPr>
          <a:xfrm>
            <a:off x="1206500" y="1270000"/>
            <a:ext cx="9779000" cy="5882273"/>
          </a:xfrm>
          <a:prstGeom prst="rect">
            <a:avLst/>
          </a:prstGeom>
        </p:spPr>
        <p:txBody>
          <a:bodyPr anchor="b"/>
          <a:lstStyle/>
          <a:p>
            <a:pPr/>
            <a:r>
              <a:t>Tytuł slajdu</a:t>
            </a:r>
          </a:p>
        </p:txBody>
      </p:sp>
      <p:sp>
        <p:nvSpPr>
          <p:cNvPr id="34" name="Treść - poziom 1…"/>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Podtytuł slajdu</a:t>
            </a:r>
          </a:p>
          <a:p>
            <a:pPr lvl="1"/>
            <a:r>
              <a:t/>
            </a:r>
          </a:p>
          <a:p>
            <a:pPr lvl="2"/>
            <a:r>
              <a:t/>
            </a:r>
          </a:p>
          <a:p>
            <a:pPr lvl="3"/>
            <a:r>
              <a:t/>
            </a:r>
          </a:p>
          <a:p>
            <a:pPr lvl="4"/>
            <a:r>
              <a:t/>
            </a:r>
          </a:p>
        </p:txBody>
      </p:sp>
      <p:sp>
        <p:nvSpPr>
          <p:cNvPr id="35" name="Numer slajdu"/>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ytuł i punktory">
    <p:spTree>
      <p:nvGrpSpPr>
        <p:cNvPr id="1" name=""/>
        <p:cNvGrpSpPr/>
        <p:nvPr/>
      </p:nvGrpSpPr>
      <p:grpSpPr>
        <a:xfrm>
          <a:off x="0" y="0"/>
          <a:ext cx="0" cy="0"/>
          <a:chOff x="0" y="0"/>
          <a:chExt cx="0" cy="0"/>
        </a:xfrm>
      </p:grpSpPr>
      <p:sp>
        <p:nvSpPr>
          <p:cNvPr id="42" name="Tytuł slajdu"/>
          <p:cNvSpPr txBox="1"/>
          <p:nvPr>
            <p:ph type="title" hasCustomPrompt="1"/>
          </p:nvPr>
        </p:nvSpPr>
        <p:spPr>
          <a:prstGeom prst="rect">
            <a:avLst/>
          </a:prstGeom>
        </p:spPr>
        <p:txBody>
          <a:bodyPr/>
          <a:lstStyle/>
          <a:p>
            <a:pPr/>
            <a:r>
              <a:t>Tytuł slajdu</a:t>
            </a:r>
          </a:p>
        </p:txBody>
      </p:sp>
      <p:sp>
        <p:nvSpPr>
          <p:cNvPr id="43" name="Podtytuł slajdu"/>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Podtytuł slajdu</a:t>
            </a:r>
          </a:p>
        </p:txBody>
      </p:sp>
      <p:sp>
        <p:nvSpPr>
          <p:cNvPr id="44" name="Treść - poziom 1…"/>
          <p:cNvSpPr txBox="1"/>
          <p:nvPr>
            <p:ph type="body" idx="1" hasCustomPrompt="1"/>
          </p:nvPr>
        </p:nvSpPr>
        <p:spPr>
          <a:prstGeom prst="rect">
            <a:avLst/>
          </a:prstGeom>
        </p:spPr>
        <p:txBody>
          <a:bodyPr/>
          <a:lstStyle/>
          <a:p>
            <a:pPr/>
            <a:r>
              <a:t>Tekst punktora na slajdzie</a:t>
            </a:r>
          </a:p>
          <a:p>
            <a:pPr lvl="1"/>
            <a:r>
              <a:t/>
            </a:r>
          </a:p>
          <a:p>
            <a:pPr lvl="2"/>
            <a:r>
              <a:t/>
            </a:r>
          </a:p>
          <a:p>
            <a:pPr lvl="3"/>
            <a:r>
              <a:t/>
            </a:r>
          </a:p>
          <a:p>
            <a:pPr lvl="4"/>
            <a:r>
              <a:t/>
            </a:r>
          </a:p>
        </p:txBody>
      </p:sp>
      <p:sp>
        <p:nvSpPr>
          <p:cNvPr id="45"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nktory">
    <p:spTree>
      <p:nvGrpSpPr>
        <p:cNvPr id="1" name=""/>
        <p:cNvGrpSpPr/>
        <p:nvPr/>
      </p:nvGrpSpPr>
      <p:grpSpPr>
        <a:xfrm>
          <a:off x="0" y="0"/>
          <a:ext cx="0" cy="0"/>
          <a:chOff x="0" y="0"/>
          <a:chExt cx="0" cy="0"/>
        </a:xfrm>
      </p:grpSpPr>
      <p:sp>
        <p:nvSpPr>
          <p:cNvPr id="52" name="Treść - poziom 1…"/>
          <p:cNvSpPr txBox="1"/>
          <p:nvPr>
            <p:ph type="body" idx="1" hasCustomPrompt="1"/>
          </p:nvPr>
        </p:nvSpPr>
        <p:spPr>
          <a:prstGeom prst="rect">
            <a:avLst/>
          </a:prstGeom>
        </p:spPr>
        <p:txBody>
          <a:bodyPr numCol="2" spcCol="1098550"/>
          <a:lstStyle/>
          <a:p>
            <a:pPr/>
            <a:r>
              <a:t>Tekst punktora na slajdzie</a:t>
            </a:r>
          </a:p>
          <a:p>
            <a:pPr lvl="1"/>
            <a:r>
              <a:t/>
            </a:r>
          </a:p>
          <a:p>
            <a:pPr lvl="2"/>
            <a:r>
              <a:t/>
            </a:r>
          </a:p>
          <a:p>
            <a:pPr lvl="3"/>
            <a:r>
              <a:t/>
            </a:r>
          </a:p>
          <a:p>
            <a:pPr lvl="4"/>
            <a:r>
              <a:t/>
            </a:r>
          </a:p>
        </p:txBody>
      </p:sp>
      <p:sp>
        <p:nvSpPr>
          <p:cNvPr id="53"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ytuł i punktory ze zdjęciem">
    <p:spTree>
      <p:nvGrpSpPr>
        <p:cNvPr id="1" name=""/>
        <p:cNvGrpSpPr/>
        <p:nvPr/>
      </p:nvGrpSpPr>
      <p:grpSpPr>
        <a:xfrm>
          <a:off x="0" y="0"/>
          <a:ext cx="0" cy="0"/>
          <a:chOff x="0" y="0"/>
          <a:chExt cx="0" cy="0"/>
        </a:xfrm>
      </p:grpSpPr>
      <p:sp>
        <p:nvSpPr>
          <p:cNvPr id="60" name="Podtytuł slajdu"/>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Podtytuł slajdu</a:t>
            </a:r>
          </a:p>
        </p:txBody>
      </p:sp>
      <p:sp>
        <p:nvSpPr>
          <p:cNvPr id="61" name="Treść - poziom 1…"/>
          <p:cNvSpPr txBox="1"/>
          <p:nvPr>
            <p:ph type="body" sz="half" idx="1" hasCustomPrompt="1"/>
          </p:nvPr>
        </p:nvSpPr>
        <p:spPr>
          <a:xfrm>
            <a:off x="1206500" y="4248504"/>
            <a:ext cx="9779000" cy="8256630"/>
          </a:xfrm>
          <a:prstGeom prst="rect">
            <a:avLst/>
          </a:prstGeom>
        </p:spPr>
        <p:txBody>
          <a:bodyPr/>
          <a:lstStyle/>
          <a:p>
            <a:pPr/>
            <a:r>
              <a:t>Tekst punktora na slajdzie</a:t>
            </a:r>
          </a:p>
          <a:p>
            <a:pPr lvl="1"/>
            <a:r>
              <a:t/>
            </a:r>
          </a:p>
          <a:p>
            <a:pPr lvl="2"/>
            <a:r>
              <a:t/>
            </a:r>
          </a:p>
          <a:p>
            <a:pPr lvl="3"/>
            <a:r>
              <a:t/>
            </a:r>
          </a:p>
          <a:p>
            <a:pPr lvl="4"/>
            <a:r>
              <a:t/>
            </a:r>
          </a:p>
        </p:txBody>
      </p:sp>
      <p:sp>
        <p:nvSpPr>
          <p:cNvPr id="62" name="Miska z makaronem pappardelle, masłem pietruszkowym, prażonymi orzechami oraz tartym parmezanem"/>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Tytuł slajdu"/>
          <p:cNvSpPr txBox="1"/>
          <p:nvPr>
            <p:ph type="title" hasCustomPrompt="1"/>
          </p:nvPr>
        </p:nvSpPr>
        <p:spPr>
          <a:xfrm>
            <a:off x="1206500" y="1079500"/>
            <a:ext cx="9779000" cy="1435100"/>
          </a:xfrm>
          <a:prstGeom prst="rect">
            <a:avLst/>
          </a:prstGeom>
        </p:spPr>
        <p:txBody>
          <a:bodyPr/>
          <a:lstStyle/>
          <a:p>
            <a:pPr/>
            <a:r>
              <a:t>Tytuł slajdu</a:t>
            </a:r>
          </a:p>
        </p:txBody>
      </p:sp>
      <p:sp>
        <p:nvSpPr>
          <p:cNvPr id="64"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kcja">
    <p:spTree>
      <p:nvGrpSpPr>
        <p:cNvPr id="1" name=""/>
        <p:cNvGrpSpPr/>
        <p:nvPr/>
      </p:nvGrpSpPr>
      <p:grpSpPr>
        <a:xfrm>
          <a:off x="0" y="0"/>
          <a:ext cx="0" cy="0"/>
          <a:chOff x="0" y="0"/>
          <a:chExt cx="0" cy="0"/>
        </a:xfrm>
      </p:grpSpPr>
      <p:sp>
        <p:nvSpPr>
          <p:cNvPr id="71" name="Tytuł sekcji"/>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Tytuł sekcji</a:t>
            </a:r>
          </a:p>
        </p:txBody>
      </p:sp>
      <p:sp>
        <p:nvSpPr>
          <p:cNvPr id="72" name="Numer slajdu"/>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ylko tytuł">
    <p:spTree>
      <p:nvGrpSpPr>
        <p:cNvPr id="1" name=""/>
        <p:cNvGrpSpPr/>
        <p:nvPr/>
      </p:nvGrpSpPr>
      <p:grpSpPr>
        <a:xfrm>
          <a:off x="0" y="0"/>
          <a:ext cx="0" cy="0"/>
          <a:chOff x="0" y="0"/>
          <a:chExt cx="0" cy="0"/>
        </a:xfrm>
      </p:grpSpPr>
      <p:sp>
        <p:nvSpPr>
          <p:cNvPr id="79" name="Tytuł slajdu"/>
          <p:cNvSpPr txBox="1"/>
          <p:nvPr>
            <p:ph type="title" hasCustomPrompt="1"/>
          </p:nvPr>
        </p:nvSpPr>
        <p:spPr>
          <a:xfrm>
            <a:off x="1206500" y="1079500"/>
            <a:ext cx="21971000" cy="1434949"/>
          </a:xfrm>
          <a:prstGeom prst="rect">
            <a:avLst/>
          </a:prstGeom>
        </p:spPr>
        <p:txBody>
          <a:bodyPr/>
          <a:lstStyle/>
          <a:p>
            <a:pPr/>
            <a:r>
              <a:t>Tytuł slajdu</a:t>
            </a:r>
          </a:p>
        </p:txBody>
      </p:sp>
      <p:sp>
        <p:nvSpPr>
          <p:cNvPr id="80" name="Podtytuł slajdu"/>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Podtytuł slajdu</a:t>
            </a:r>
          </a:p>
        </p:txBody>
      </p:sp>
      <p:sp>
        <p:nvSpPr>
          <p:cNvPr id="81"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gram">
    <p:spTree>
      <p:nvGrpSpPr>
        <p:cNvPr id="1" name=""/>
        <p:cNvGrpSpPr/>
        <p:nvPr/>
      </p:nvGrpSpPr>
      <p:grpSpPr>
        <a:xfrm>
          <a:off x="0" y="0"/>
          <a:ext cx="0" cy="0"/>
          <a:chOff x="0" y="0"/>
          <a:chExt cx="0" cy="0"/>
        </a:xfrm>
      </p:grpSpPr>
      <p:sp>
        <p:nvSpPr>
          <p:cNvPr id="88" name="Tytuł programu"/>
          <p:cNvSpPr txBox="1"/>
          <p:nvPr>
            <p:ph type="title" hasCustomPrompt="1"/>
          </p:nvPr>
        </p:nvSpPr>
        <p:spPr>
          <a:xfrm>
            <a:off x="1206500" y="1079500"/>
            <a:ext cx="21971000" cy="1435100"/>
          </a:xfrm>
          <a:prstGeom prst="rect">
            <a:avLst/>
          </a:prstGeom>
        </p:spPr>
        <p:txBody>
          <a:bodyPr/>
          <a:lstStyle/>
          <a:p>
            <a:pPr/>
            <a:r>
              <a:t>Tytuł programu</a:t>
            </a:r>
          </a:p>
        </p:txBody>
      </p:sp>
      <p:sp>
        <p:nvSpPr>
          <p:cNvPr id="89" name="Podtytuł programu"/>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Podtytuł programu</a:t>
            </a:r>
          </a:p>
        </p:txBody>
      </p:sp>
      <p:sp>
        <p:nvSpPr>
          <p:cNvPr id="90" name="Treść - poziom 1…"/>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Tematy programu</a:t>
            </a:r>
          </a:p>
          <a:p>
            <a:pPr lvl="1"/>
            <a:r>
              <a:t/>
            </a:r>
          </a:p>
          <a:p>
            <a:pPr lvl="2"/>
            <a:r>
              <a:t/>
            </a:r>
          </a:p>
          <a:p>
            <a:pPr lvl="3"/>
            <a:r>
              <a:t/>
            </a:r>
          </a:p>
          <a:p>
            <a:pPr lvl="4"/>
            <a:r>
              <a:t/>
            </a:r>
          </a:p>
        </p:txBody>
      </p:sp>
      <p:sp>
        <p:nvSpPr>
          <p:cNvPr id="91"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ytuł slajdu"/>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Tytuł slajdu</a:t>
            </a:r>
          </a:p>
        </p:txBody>
      </p:sp>
      <p:sp>
        <p:nvSpPr>
          <p:cNvPr id="3" name="Treść - poziom 1…"/>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Tekst punktora na slajdzie</a:t>
            </a:r>
          </a:p>
          <a:p>
            <a:pPr lvl="1"/>
            <a:r>
              <a:t/>
            </a:r>
          </a:p>
          <a:p>
            <a:pPr lvl="2"/>
            <a:r>
              <a:t/>
            </a:r>
          </a:p>
          <a:p>
            <a:pPr lvl="3"/>
            <a:r>
              <a:t/>
            </a:r>
          </a:p>
          <a:p>
            <a:pPr lvl="4"/>
            <a:r>
              <a:t/>
            </a:r>
          </a:p>
        </p:txBody>
      </p:sp>
      <p:sp>
        <p:nvSpPr>
          <p:cNvPr id="4" name="Numer slajdu"/>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audio" Target="../media/media1.mp3"/><Relationship Id="rId6" Type="http://schemas.microsoft.com/office/2007/relationships/media" Target="../media/media1.mp3"/><Relationship Id="rId7" Type="http://schemas.openxmlformats.org/officeDocument/2006/relationships/image" Target="../media/image3.png"/><Relationship Id="rId8" Type="http://schemas.openxmlformats.org/officeDocument/2006/relationships/audio" Target="../media/media2.mp3"/><Relationship Id="rId9" Type="http://schemas.microsoft.com/office/2007/relationships/media" Target="../media/media2.mp3"/><Relationship Id="rId10" Type="http://schemas.openxmlformats.org/officeDocument/2006/relationships/audio" Target="../media/media3.mp3"/><Relationship Id="rId11" Type="http://schemas.microsoft.com/office/2007/relationships/media" Target="../media/media3.mp3"/><Relationship Id="rId12" Type="http://schemas.openxmlformats.org/officeDocument/2006/relationships/audio" Target="../media/media4.mp3"/><Relationship Id="rId13" Type="http://schemas.microsoft.com/office/2007/relationships/media" Target="../media/media4.mp3"/><Relationship Id="rId14" Type="http://schemas.openxmlformats.org/officeDocument/2006/relationships/audio" Target="../media/media5.mp3"/><Relationship Id="rId15" Type="http://schemas.microsoft.com/office/2007/relationships/media" Target="../media/media5.mp3"/><Relationship Id="rId16" Type="http://schemas.openxmlformats.org/officeDocument/2006/relationships/audio" Target="../media/media6.mp3"/><Relationship Id="rId17" Type="http://schemas.microsoft.com/office/2007/relationships/media" Target="../media/media6.mp3"/><Relationship Id="rId18" Type="http://schemas.openxmlformats.org/officeDocument/2006/relationships/audio" Target="../media/media7.mp3"/><Relationship Id="rId19" Type="http://schemas.microsoft.com/office/2007/relationships/media" Target="../media/media7.mp3"/></Relationships>

</file>

<file path=ppt/slides/_rels/slide1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4.jpeg"/><Relationship Id="rId5" Type="http://schemas.openxmlformats.org/officeDocument/2006/relationships/image" Target="../media/image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4.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4.jpeg"/><Relationship Id="rId5" Type="http://schemas.openxmlformats.org/officeDocument/2006/relationships/image" Target="../media/image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4.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4.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4.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4.jpeg"/><Relationship Id="rId5" Type="http://schemas.openxmlformats.org/officeDocument/2006/relationships/image" Target="../media/image4.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4.jpeg"/><Relationship Id="rId5" Type="http://schemas.openxmlformats.org/officeDocument/2006/relationships/image" Target="../media/image4.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4.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4.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4.jpeg"/><Relationship Id="rId5" Type="http://schemas.openxmlformats.org/officeDocument/2006/relationships/image" Target="../media/image4.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4.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4.jpeg"/><Relationship Id="rId5" Type="http://schemas.openxmlformats.org/officeDocument/2006/relationships/image" Target="../media/image4.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4.jpeg"/><Relationship Id="rId5"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4.jpeg"/><Relationship Id="rId5"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4.jpeg"/><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1" name="Lease-Negotiation-2.jpg" descr="Lease-Negotiation-2.jpg"/>
          <p:cNvPicPr>
            <a:picLocks noChangeAspect="1"/>
          </p:cNvPicPr>
          <p:nvPr/>
        </p:nvPicPr>
        <p:blipFill>
          <a:blip r:embed="rId2">
            <a:extLst/>
          </a:blip>
          <a:stretch>
            <a:fillRect/>
          </a:stretch>
        </p:blipFill>
        <p:spPr>
          <a:xfrm>
            <a:off x="-3144925" y="-9715"/>
            <a:ext cx="32318661" cy="13735430"/>
          </a:xfrm>
          <a:prstGeom prst="rect">
            <a:avLst/>
          </a:prstGeom>
          <a:ln w="12700">
            <a:miter lim="400000"/>
          </a:ln>
        </p:spPr>
      </p:pic>
      <p:sp>
        <p:nvSpPr>
          <p:cNvPr id="152" name="Techniki i praktyki negocjacyjne"/>
          <p:cNvSpPr txBox="1"/>
          <p:nvPr/>
        </p:nvSpPr>
        <p:spPr>
          <a:xfrm>
            <a:off x="1415285" y="9245266"/>
            <a:ext cx="20209613" cy="15887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800">
                <a:solidFill>
                  <a:srgbClr val="252C50"/>
                </a:solidFill>
                <a:latin typeface="Phosphate Inline"/>
                <a:ea typeface="Phosphate Inline"/>
                <a:cs typeface="Phosphate Inline"/>
                <a:sym typeface="Phosphate Inline"/>
              </a:defRPr>
            </a:lvl1pPr>
          </a:lstStyle>
          <a:p>
            <a:pPr/>
            <a:r>
              <a:t>Techniki i praktyki negocjacyjne</a:t>
            </a:r>
          </a:p>
        </p:txBody>
      </p:sp>
      <p:sp>
        <p:nvSpPr>
          <p:cNvPr id="153"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154"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155" name="Użytkownik (właściciel licencji) ma prawo powielania dowolnych części lub całego  Produktu jedynie w celu osobistego przekazania kopii Produktu uczestnikom zajęć edukacyjnych, które osobiście prowadzi. Dotyczy to także zajęć prowadzonych online"/>
          <p:cNvSpPr txBox="1"/>
          <p:nvPr/>
        </p:nvSpPr>
        <p:spPr>
          <a:xfrm>
            <a:off x="813002" y="11507217"/>
            <a:ext cx="19229832" cy="267085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1">
                <a:solidFill>
                  <a:srgbClr val="FF2600"/>
                </a:solidFill>
              </a:defRPr>
            </a:pPr>
            <a:r>
              <a:t>Użytkownik (właściciel licencji) ma prawo powielania dowolnych części lub całego </a:t>
            </a:r>
            <a:br/>
            <a:r>
              <a:t>Produktu jedynie w celu osobistego przekazania kopii Produktu uczestnikom zajęć edukacyjnych, które osobiście prowadzi. Dotyczy to także zajęć prowadzonych online i przekazywania tejże publikacji w formie elektronicznego pliku PDF.                     Niemniej właściciel licencji powinien poinformować uczestników, iż mogą wykorzystywać publikację wyłącznie do własnych celów edukacyjnych (nie mogą jej kopiować, upubliczniać, przekazywać lub odsprzedawać dalej, osobom trzecim). </a:t>
            </a:r>
            <a:br/>
          </a:p>
        </p:txBody>
      </p:sp>
      <p:pic>
        <p:nvPicPr>
          <p:cNvPr id="156" name="Zrzut ekranu 2020-10-30 o 08.21.41.png" descr="Zrzut ekranu 2020-10-30 o 08.21.41.png"/>
          <p:cNvPicPr>
            <a:picLocks noChangeAspect="1"/>
          </p:cNvPicPr>
          <p:nvPr/>
        </p:nvPicPr>
        <p:blipFill>
          <a:blip r:embed="rId4">
            <a:extLst/>
          </a:blip>
          <a:stretch>
            <a:fillRect/>
          </a:stretch>
        </p:blipFill>
        <p:spPr>
          <a:xfrm>
            <a:off x="21231156" y="370628"/>
            <a:ext cx="2656860" cy="3834643"/>
          </a:xfrm>
          <a:prstGeom prst="rect">
            <a:avLst/>
          </a:prstGeom>
          <a:ln w="12700">
            <a:miter lim="400000"/>
          </a:ln>
        </p:spPr>
      </p:pic>
      <p:pic>
        <p:nvPicPr>
          <p:cNvPr id="157" name="-Opracowanie-Profesor-WSEWS-Ma1658778858.mp3" descr="-Opracowanie-Profesor-WSEWS-Ma1658778858.mp3"/>
          <p:cNvPicPr>
            <a:picLocks noChangeAspect="0"/>
          </p:cNvPicPr>
          <p:nvPr>
            <a:audioFile r:link="rId5"/>
            <p:extLst>
              <p:ext uri="{DAA4B4D4-6D71-4841-9C94-3DE7FCFB9230}">
                <p14:media xmlns:p14="http://schemas.microsoft.com/office/powerpoint/2010/main" r:embed="rId6"/>
              </p:ext>
            </p:extLst>
          </p:nvPr>
        </p:nvPicPr>
        <p:blipFill>
          <a:blip r:embed="rId7">
            <a:extLst/>
          </a:blip>
          <a:stretch>
            <a:fillRect/>
          </a:stretch>
        </p:blipFill>
        <p:spPr>
          <a:xfrm>
            <a:off x="5911022" y="-2835353"/>
            <a:ext cx="571501" cy="571501"/>
          </a:xfrm>
          <a:prstGeom prst="rect">
            <a:avLst/>
          </a:prstGeom>
          <a:ln w="12700">
            <a:miter lim="400000"/>
          </a:ln>
        </p:spPr>
      </p:pic>
      <p:pic>
        <p:nvPicPr>
          <p:cNvPr id="158" name="-Techniki-i-praktyki-negocjacy1658779010.mp3" descr="-Techniki-i-praktyki-negocjacy1658779010.mp3"/>
          <p:cNvPicPr>
            <a:picLocks noChangeAspect="0"/>
          </p:cNvPicPr>
          <p:nvPr>
            <a:audioFile r:link="rId8"/>
            <p:extLst>
              <p:ext uri="{DAA4B4D4-6D71-4841-9C94-3DE7FCFB9230}">
                <p14:media xmlns:p14="http://schemas.microsoft.com/office/powerpoint/2010/main" r:embed="rId9"/>
              </p:ext>
            </p:extLst>
          </p:nvPr>
        </p:nvPicPr>
        <p:blipFill>
          <a:blip r:embed="rId7">
            <a:extLst/>
          </a:blip>
          <a:stretch>
            <a:fillRect/>
          </a:stretch>
        </p:blipFill>
        <p:spPr>
          <a:xfrm>
            <a:off x="2537213" y="-2792578"/>
            <a:ext cx="571501" cy="571501"/>
          </a:xfrm>
          <a:prstGeom prst="rect">
            <a:avLst/>
          </a:prstGeom>
          <a:ln w="12700">
            <a:miter lim="400000"/>
          </a:ln>
        </p:spPr>
      </p:pic>
      <p:sp>
        <p:nvSpPr>
          <p:cNvPr id="159" name="CZ. II - Techniki które … trzeba znać"/>
          <p:cNvSpPr txBox="1"/>
          <p:nvPr/>
        </p:nvSpPr>
        <p:spPr>
          <a:xfrm>
            <a:off x="5825106" y="10636443"/>
            <a:ext cx="11389971" cy="9067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200">
                <a:solidFill>
                  <a:srgbClr val="FF40FF"/>
                </a:solidFill>
                <a:latin typeface="Phosphate Inline"/>
                <a:ea typeface="Phosphate Inline"/>
                <a:cs typeface="Phosphate Inline"/>
                <a:sym typeface="Phosphate Inline"/>
              </a:defRPr>
            </a:lvl1pPr>
          </a:lstStyle>
          <a:p>
            <a:pPr/>
            <a:r>
              <a:t>CZ. II - Techniki które … trzeba znać</a:t>
            </a:r>
          </a:p>
        </p:txBody>
      </p:sp>
      <p:pic>
        <p:nvPicPr>
          <p:cNvPr id="160" name="Techniki-które-trzeba-znać1659468823.mp3" descr="Techniki-które-trzeba-znać1659468823.mp3"/>
          <p:cNvPicPr>
            <a:picLocks noChangeAspect="0"/>
          </p:cNvPicPr>
          <p:nvPr>
            <a:audioFile r:link="rId10"/>
            <p:extLst>
              <p:ext uri="{DAA4B4D4-6D71-4841-9C94-3DE7FCFB9230}">
                <p14:media xmlns:p14="http://schemas.microsoft.com/office/powerpoint/2010/main" r:embed="rId11"/>
              </p:ext>
            </p:extLst>
          </p:nvPr>
        </p:nvPicPr>
        <p:blipFill>
          <a:blip r:embed="rId7">
            <a:extLst/>
          </a:blip>
          <a:stretch>
            <a:fillRect/>
          </a:stretch>
        </p:blipFill>
        <p:spPr>
          <a:xfrm>
            <a:off x="8881476" y="-2786113"/>
            <a:ext cx="571501" cy="571501"/>
          </a:xfrm>
          <a:prstGeom prst="rect">
            <a:avLst/>
          </a:prstGeom>
          <a:ln w="12700">
            <a:miter lim="400000"/>
          </a:ln>
        </p:spPr>
      </p:pic>
      <p:sp>
        <p:nvSpPr>
          <p:cNvPr id="161" name="Koło"/>
          <p:cNvSpPr/>
          <p:nvPr/>
        </p:nvSpPr>
        <p:spPr>
          <a:xfrm>
            <a:off x="21924585" y="1347706"/>
            <a:ext cx="1270001" cy="1270001"/>
          </a:xfrm>
          <a:prstGeom prst="ellipse">
            <a:avLst/>
          </a:prstGeom>
          <a:solidFill>
            <a:schemeClr val="accent1"/>
          </a:solidFill>
          <a:ln w="12700">
            <a:miter lim="400000"/>
          </a:ln>
        </p:spPr>
        <p:txBody>
          <a:bodyPr lIns="0" tIns="0" rIns="0" bIns="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162" name="2"/>
          <p:cNvSpPr txBox="1"/>
          <p:nvPr/>
        </p:nvSpPr>
        <p:spPr>
          <a:xfrm>
            <a:off x="22294130" y="1479224"/>
            <a:ext cx="530912" cy="10069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825500">
              <a:defRPr b="1" sz="5900">
                <a:solidFill>
                  <a:srgbClr val="000000"/>
                </a:solidFill>
              </a:defRPr>
            </a:lvl1pPr>
          </a:lstStyle>
          <a:p>
            <a:pPr/>
            <a:r>
              <a:t>2</a:t>
            </a:r>
          </a:p>
        </p:txBody>
      </p:sp>
      <p:pic>
        <p:nvPicPr>
          <p:cNvPr id="163" name="Audiobuk ten jest fragmentem.mp3" descr="Audiobuk ten jest fragmentem.mp3"/>
          <p:cNvPicPr>
            <a:picLocks noChangeAspect="0"/>
          </p:cNvPicPr>
          <p:nvPr>
            <a:audioFile r:link="rId12"/>
            <p:extLst>
              <p:ext uri="{DAA4B4D4-6D71-4841-9C94-3DE7FCFB9230}">
                <p14:media xmlns:p14="http://schemas.microsoft.com/office/powerpoint/2010/main" r:embed="rId13"/>
              </p:ext>
            </p:extLst>
          </p:nvPr>
        </p:nvPicPr>
        <p:blipFill>
          <a:blip r:embed="rId7">
            <a:extLst/>
          </a:blip>
          <a:stretch>
            <a:fillRect/>
          </a:stretch>
        </p:blipFill>
        <p:spPr>
          <a:xfrm>
            <a:off x="11389960" y="-2674255"/>
            <a:ext cx="571501" cy="571501"/>
          </a:xfrm>
          <a:prstGeom prst="rect">
            <a:avLst/>
          </a:prstGeom>
          <a:ln w="12700">
            <a:miter lim="400000"/>
          </a:ln>
        </p:spPr>
      </p:pic>
      <p:pic>
        <p:nvPicPr>
          <p:cNvPr id="164" name="Wszelkie-prawa-zastrzeżone-ża1660285617.mp3" descr="Wszelkie-prawa-zastrzeżone-ża1660285617.mp3"/>
          <p:cNvPicPr>
            <a:picLocks noChangeAspect="0"/>
          </p:cNvPicPr>
          <p:nvPr>
            <a:audioFile r:link="rId14"/>
            <p:extLst>
              <p:ext uri="{DAA4B4D4-6D71-4841-9C94-3DE7FCFB9230}">
                <p14:media xmlns:p14="http://schemas.microsoft.com/office/powerpoint/2010/main" r:embed="rId15"/>
              </p:ext>
            </p:extLst>
          </p:nvPr>
        </p:nvPicPr>
        <p:blipFill>
          <a:blip r:embed="rId7">
            <a:extLst/>
          </a:blip>
          <a:stretch>
            <a:fillRect/>
          </a:stretch>
        </p:blipFill>
        <p:spPr>
          <a:xfrm>
            <a:off x="14334971" y="-2607359"/>
            <a:ext cx="571501" cy="571501"/>
          </a:xfrm>
          <a:prstGeom prst="rect">
            <a:avLst/>
          </a:prstGeom>
          <a:ln w="12700">
            <a:miter lim="400000"/>
          </a:ln>
        </p:spPr>
      </p:pic>
      <p:pic>
        <p:nvPicPr>
          <p:cNvPr id="165" name="All-rights-reserved-no-1660003569.mp3" descr="All-rights-reserved-no-1660003569.mp3"/>
          <p:cNvPicPr>
            <a:picLocks noChangeAspect="0"/>
          </p:cNvPicPr>
          <p:nvPr>
            <a:audioFile r:link="rId16"/>
            <p:extLst>
              <p:ext uri="{DAA4B4D4-6D71-4841-9C94-3DE7FCFB9230}">
                <p14:media xmlns:p14="http://schemas.microsoft.com/office/powerpoint/2010/main" r:embed="rId17"/>
              </p:ext>
            </p:extLst>
          </p:nvPr>
        </p:nvPicPr>
        <p:blipFill>
          <a:blip r:embed="rId7">
            <a:extLst/>
          </a:blip>
          <a:stretch>
            <a:fillRect/>
          </a:stretch>
        </p:blipFill>
        <p:spPr>
          <a:xfrm>
            <a:off x="18029609" y="-2515149"/>
            <a:ext cx="571501" cy="571501"/>
          </a:xfrm>
          <a:prstGeom prst="rect">
            <a:avLst/>
          </a:prstGeom>
          <a:ln w="12700">
            <a:miter lim="400000"/>
          </a:ln>
        </p:spPr>
      </p:pic>
      <p:sp>
        <p:nvSpPr>
          <p:cNvPr id="166" name="WYŻSZA SZKOŁA EDUKACJA W SPORCIE"/>
          <p:cNvSpPr txBox="1"/>
          <p:nvPr/>
        </p:nvSpPr>
        <p:spPr>
          <a:xfrm>
            <a:off x="1081540" y="450786"/>
            <a:ext cx="5308165" cy="4802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algn="l" defTabSz="457200">
              <a:defRPr sz="2200">
                <a:solidFill>
                  <a:srgbClr val="FFFFFF"/>
                </a:solidFill>
                <a:latin typeface="Phosphate Inline"/>
                <a:ea typeface="Phosphate Inline"/>
                <a:cs typeface="Phosphate Inline"/>
                <a:sym typeface="Phosphate Inline"/>
              </a:defRPr>
            </a:lvl1pPr>
          </a:lstStyle>
          <a:p>
            <a:pPr/>
            <a:r>
              <a:t>WYŻSZA SZKOŁA EDUKACJA W SPORCIE</a:t>
            </a:r>
          </a:p>
        </p:txBody>
      </p:sp>
      <p:sp>
        <p:nvSpPr>
          <p:cNvPr id="167" name="WORKBOOK EWS"/>
          <p:cNvSpPr txBox="1"/>
          <p:nvPr/>
        </p:nvSpPr>
        <p:spPr>
          <a:xfrm rot="5400000">
            <a:off x="13688032" y="5817575"/>
            <a:ext cx="12983610" cy="20808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algn="l" defTabSz="457200">
              <a:defRPr sz="8000">
                <a:solidFill>
                  <a:srgbClr val="FFFFFF"/>
                </a:solidFill>
                <a:latin typeface="Phosphate Inline"/>
                <a:ea typeface="Phosphate Inline"/>
                <a:cs typeface="Phosphate Inline"/>
                <a:sym typeface="Phosphate Inline"/>
              </a:defRPr>
            </a:lvl1pPr>
          </a:lstStyle>
          <a:p>
            <a:pPr/>
            <a:r>
              <a:t>WORKBOOK EWS </a:t>
            </a:r>
          </a:p>
        </p:txBody>
      </p:sp>
      <p:pic>
        <p:nvPicPr>
          <p:cNvPr id="168" name="Część-drugaTechniki-które-trze1701599721.mp3" descr="Część-drugaTechniki-które-trze1701599721.mp3"/>
          <p:cNvPicPr>
            <a:picLocks noChangeAspect="0"/>
          </p:cNvPicPr>
          <p:nvPr>
            <a:audioFile r:link="rId18"/>
            <p:extLst>
              <p:ext uri="{DAA4B4D4-6D71-4841-9C94-3DE7FCFB9230}">
                <p14:media xmlns:p14="http://schemas.microsoft.com/office/powerpoint/2010/main" r:embed="rId19"/>
              </p:ext>
            </p:extLst>
          </p:nvPr>
        </p:nvPicPr>
        <p:blipFill>
          <a:blip r:embed="rId7">
            <a:extLst/>
          </a:blip>
          <a:stretch>
            <a:fillRect/>
          </a:stretch>
        </p:blipFill>
        <p:spPr>
          <a:xfrm>
            <a:off x="127000" y="3811608"/>
            <a:ext cx="571500" cy="5715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2759" fill="hold"/>
                                        <p:tgtEl>
                                          <p:spTgt spid="158"/>
                                        </p:tgtEl>
                                      </p:cBhvr>
                                    </p:cmd>
                                  </p:childTnLst>
                                </p:cTn>
                              </p:par>
                            </p:childTnLst>
                          </p:cTn>
                        </p:par>
                      </p:childTnLst>
                    </p:cTn>
                  </p:par>
                  <p:par>
                    <p:cTn id="7" fill="hold">
                      <p:stCondLst>
                        <p:cond delay="indefinite"/>
                      </p:stCondLst>
                      <p:childTnLst>
                        <p:par>
                          <p:cTn id="8" fill="hold">
                            <p:stCondLst>
                              <p:cond delay="0"/>
                            </p:stCondLst>
                            <p:childTnLst>
                              <p:par>
                                <p:cTn id="9" presetClass="mediacall" nodeType="clickEffect" presetSubtype="0" presetID="1" grpId="2" fill="hold">
                                  <p:stCondLst>
                                    <p:cond delay="0"/>
                                  </p:stCondLst>
                                  <p:childTnLst>
                                    <p:cmd type="call" cmd="playFrom(0.0)">
                                      <p:cBhvr>
                                        <p:cTn id="10" dur="3944" fill="hold"/>
                                        <p:tgtEl>
                                          <p:spTgt spid="168"/>
                                        </p:tgtEl>
                                      </p:cBhvr>
                                    </p:cmd>
                                  </p:childTnLst>
                                </p:cTn>
                              </p:par>
                            </p:childTnLst>
                          </p:cTn>
                        </p:par>
                      </p:childTnLst>
                    </p:cTn>
                  </p:par>
                  <p:par>
                    <p:cTn id="11" fill="hold">
                      <p:stCondLst>
                        <p:cond delay="indefinite"/>
                      </p:stCondLst>
                      <p:childTnLst>
                        <p:par>
                          <p:cTn id="12" fill="hold">
                            <p:stCondLst>
                              <p:cond delay="0"/>
                            </p:stCondLst>
                            <p:childTnLst>
                              <p:par>
                                <p:cTn id="13" presetClass="mediacall" nodeType="clickEffect" presetSubtype="0" presetID="1" grpId="3" fill="hold">
                                  <p:stCondLst>
                                    <p:cond delay="0"/>
                                  </p:stCondLst>
                                  <p:childTnLst>
                                    <p:cmd type="call" cmd="playFrom(0.0)">
                                      <p:cBhvr>
                                        <p:cTn id="14" dur="12600" fill="hold"/>
                                        <p:tgtEl>
                                          <p:spTgt spid="157"/>
                                        </p:tgtEl>
                                      </p:cBhvr>
                                    </p:cmd>
                                  </p:childTnLst>
                                </p:cTn>
                              </p:par>
                            </p:childTnLst>
                          </p:cTn>
                        </p:par>
                      </p:childTnLst>
                    </p:cTn>
                  </p:par>
                  <p:par>
                    <p:cTn id="15" fill="hold">
                      <p:stCondLst>
                        <p:cond delay="indefinite"/>
                      </p:stCondLst>
                      <p:childTnLst>
                        <p:par>
                          <p:cTn id="16" fill="hold">
                            <p:stCondLst>
                              <p:cond delay="0"/>
                            </p:stCondLst>
                            <p:childTnLst>
                              <p:par>
                                <p:cTn id="17" presetClass="mediacall" nodeType="clickEffect" presetSubtype="0" presetID="1" grpId="4" fill="hold">
                                  <p:stCondLst>
                                    <p:cond delay="0"/>
                                  </p:stCondLst>
                                  <p:childTnLst>
                                    <p:cmd type="call" cmd="playFrom(0.0)">
                                      <p:cBhvr>
                                        <p:cTn id="18" dur="2039" fill="hold"/>
                                        <p:tgtEl>
                                          <p:spTgt spid="160"/>
                                        </p:tgtEl>
                                      </p:cBhvr>
                                    </p:cmd>
                                  </p:childTnLst>
                                </p:cTn>
                              </p:par>
                            </p:childTnLst>
                          </p:cTn>
                        </p:par>
                      </p:childTnLst>
                    </p:cTn>
                  </p:par>
                  <p:par>
                    <p:cTn id="19" fill="hold">
                      <p:stCondLst>
                        <p:cond delay="indefinite"/>
                      </p:stCondLst>
                      <p:childTnLst>
                        <p:par>
                          <p:cTn id="20" fill="hold">
                            <p:stCondLst>
                              <p:cond delay="0"/>
                            </p:stCondLst>
                            <p:childTnLst>
                              <p:par>
                                <p:cTn id="21" presetClass="mediacall" nodeType="clickEffect" presetSubtype="0" presetID="1" grpId="5" fill="hold">
                                  <p:stCondLst>
                                    <p:cond delay="0"/>
                                  </p:stCondLst>
                                  <p:childTnLst>
                                    <p:cmd type="call" cmd="playFrom(0.0)">
                                      <p:cBhvr>
                                        <p:cTn id="22" dur="4559" fill="hold"/>
                                        <p:tgtEl>
                                          <p:spTgt spid="163"/>
                                        </p:tgtEl>
                                      </p:cBhvr>
                                    </p:cmd>
                                  </p:childTnLst>
                                </p:cTn>
                              </p:par>
                            </p:childTnLst>
                          </p:cTn>
                        </p:par>
                      </p:childTnLst>
                    </p:cTn>
                  </p:par>
                  <p:par>
                    <p:cTn id="23" fill="hold">
                      <p:stCondLst>
                        <p:cond delay="indefinite"/>
                      </p:stCondLst>
                      <p:childTnLst>
                        <p:par>
                          <p:cTn id="24" fill="hold">
                            <p:stCondLst>
                              <p:cond delay="0"/>
                            </p:stCondLst>
                            <p:childTnLst>
                              <p:par>
                                <p:cTn id="25" presetClass="mediacall" nodeType="clickEffect" presetSubtype="0" presetID="1" grpId="6" fill="hold">
                                  <p:stCondLst>
                                    <p:cond delay="0"/>
                                  </p:stCondLst>
                                  <p:childTnLst>
                                    <p:cmd type="call" cmd="playFrom(0.0)">
                                      <p:cBhvr>
                                        <p:cTn id="26" dur="9095" fill="hold"/>
                                        <p:tgtEl>
                                          <p:spTgt spid="164"/>
                                        </p:tgtEl>
                                      </p:cBhvr>
                                    </p:cmd>
                                  </p:childTnLst>
                                </p:cTn>
                              </p:par>
                            </p:childTnLst>
                          </p:cTn>
                        </p:par>
                      </p:childTnLst>
                    </p:cTn>
                  </p:par>
                  <p:par>
                    <p:cTn id="27" fill="hold">
                      <p:stCondLst>
                        <p:cond delay="indefinite"/>
                      </p:stCondLst>
                      <p:childTnLst>
                        <p:par>
                          <p:cTn id="28" fill="hold">
                            <p:stCondLst>
                              <p:cond delay="0"/>
                            </p:stCondLst>
                            <p:childTnLst>
                              <p:par>
                                <p:cTn id="29" presetClass="mediacall" nodeType="clickEffect" presetSubtype="0" presetID="1" grpId="7" fill="hold">
                                  <p:stCondLst>
                                    <p:cond delay="0"/>
                                  </p:stCondLst>
                                  <p:childTnLst>
                                    <p:cmd type="call" cmd="playFrom(0.0)">
                                      <p:cBhvr>
                                        <p:cTn id="30" dur="8447" fill="hold"/>
                                        <p:tgtEl>
                                          <p:spTgt spid="165"/>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31" fill="hold" display="0">
                  <p:stCondLst>
                    <p:cond delay="indefinite"/>
                  </p:stCondLst>
                </p:cTn>
                <p:tgtEl>
                  <p:spTgt spid="157"/>
                </p:tgtEl>
              </p:cMediaNode>
            </p:audio>
            <p:audio isNarration="0">
              <p:cMediaNode mute="0" showWhenStopped="0" numSld="1" vol="100000">
                <p:cTn id="32" fill="hold" display="0">
                  <p:stCondLst>
                    <p:cond delay="indefinite"/>
                  </p:stCondLst>
                </p:cTn>
                <p:tgtEl>
                  <p:spTgt spid="158"/>
                </p:tgtEl>
              </p:cMediaNode>
            </p:audio>
            <p:audio isNarration="0">
              <p:cMediaNode mute="0" showWhenStopped="0" numSld="1" vol="100000">
                <p:cTn id="33" fill="hold" display="0">
                  <p:stCondLst>
                    <p:cond delay="indefinite"/>
                  </p:stCondLst>
                </p:cTn>
                <p:tgtEl>
                  <p:spTgt spid="160"/>
                </p:tgtEl>
              </p:cMediaNode>
            </p:audio>
            <p:audio isNarration="0">
              <p:cMediaNode mute="0" showWhenStopped="0" numSld="1" vol="100000">
                <p:cTn id="34" fill="hold" display="0">
                  <p:stCondLst>
                    <p:cond delay="indefinite"/>
                  </p:stCondLst>
                </p:cTn>
                <p:tgtEl>
                  <p:spTgt spid="163"/>
                </p:tgtEl>
              </p:cMediaNode>
            </p:audio>
            <p:audio isNarration="0">
              <p:cMediaNode mute="0" showWhenStopped="0" numSld="1" vol="100000">
                <p:cTn id="35" fill="hold" display="0">
                  <p:stCondLst>
                    <p:cond delay="indefinite"/>
                  </p:stCondLst>
                </p:cTn>
                <p:tgtEl>
                  <p:spTgt spid="164"/>
                </p:tgtEl>
              </p:cMediaNode>
            </p:audio>
            <p:audio isNarration="0">
              <p:cMediaNode mute="0" showWhenStopped="0" numSld="1" vol="100000">
                <p:cTn id="36" fill="hold" display="0">
                  <p:stCondLst>
                    <p:cond delay="indefinite"/>
                  </p:stCondLst>
                </p:cTn>
                <p:tgtEl>
                  <p:spTgt spid="165"/>
                </p:tgtEl>
              </p:cMediaNode>
            </p:audio>
            <p:audio isNarration="0">
              <p:cMediaNode mute="0" showWhenStopped="0" numSld="1" vol="100000">
                <p:cTn id="37" fill="hold" display="0">
                  <p:stCondLst>
                    <p:cond delay="indefinite"/>
                  </p:stCondLst>
                </p:cTn>
                <p:tgtEl>
                  <p:spTgt spid="16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9" name="42082372-synthetic-white-leather-texture-or-background.jpg" descr="42082372-synthetic-white-leather-texture-or-background.jpg"/>
          <p:cNvPicPr>
            <a:picLocks noChangeAspect="1"/>
          </p:cNvPicPr>
          <p:nvPr/>
        </p:nvPicPr>
        <p:blipFill>
          <a:blip r:embed="rId2">
            <a:extLst/>
          </a:blip>
          <a:stretch>
            <a:fillRect/>
          </a:stretch>
        </p:blipFill>
        <p:spPr>
          <a:xfrm>
            <a:off x="-120454" y="-281838"/>
            <a:ext cx="24624908" cy="16063017"/>
          </a:xfrm>
          <a:prstGeom prst="rect">
            <a:avLst/>
          </a:prstGeom>
          <a:ln w="12700">
            <a:miter lim="400000"/>
          </a:ln>
        </p:spPr>
      </p:pic>
      <p:sp>
        <p:nvSpPr>
          <p:cNvPr id="250"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251"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252" name="Odzwierciedlenie jest praktyką często stosowaną przez doświadczonych negocjatorów. Polega ona na dopasowaniu się do naszego rozmówcy, czyli w pewnym stopniu naśladowaniu jego zachowania, postawy, czy też jego tonu głosu, tempa wypowiedzi."/>
          <p:cNvSpPr txBox="1"/>
          <p:nvPr/>
        </p:nvSpPr>
        <p:spPr>
          <a:xfrm>
            <a:off x="342474" y="2388407"/>
            <a:ext cx="24167327" cy="372300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700">
                <a:latin typeface="Phosphate Inline"/>
                <a:ea typeface="Phosphate Inline"/>
                <a:cs typeface="Phosphate Inline"/>
                <a:sym typeface="Phosphate Inline"/>
              </a:defRPr>
            </a:lvl1pPr>
          </a:lstStyle>
          <a:p>
            <a:pPr/>
            <a:r>
              <a:t>Odzwierciedlenie jest praktyką często stosowaną przez doświadczonych negocjatorów. Polega ona na dopasowaniu się do naszego rozmówcy, czyli w pewnym stopniu naśladowaniu jego zachowania, postawy, czy też jego tonu głosu, tempa wypowiedzi. </a:t>
            </a:r>
          </a:p>
        </p:txBody>
      </p:sp>
      <p:sp>
        <p:nvSpPr>
          <p:cNvPr id="253" name="ODZWIERCIEDLENIE"/>
          <p:cNvSpPr txBox="1"/>
          <p:nvPr/>
        </p:nvSpPr>
        <p:spPr>
          <a:xfrm>
            <a:off x="3637236" y="680210"/>
            <a:ext cx="10754361" cy="162559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0">
                <a:solidFill>
                  <a:srgbClr val="0433FF"/>
                </a:solidFill>
                <a:latin typeface="Phosphate Inline"/>
                <a:ea typeface="Phosphate Inline"/>
                <a:cs typeface="Phosphate Inline"/>
                <a:sym typeface="Phosphate Inline"/>
              </a:defRPr>
            </a:lvl1pPr>
          </a:lstStyle>
          <a:p>
            <a:pPr/>
            <a:r>
              <a:t>ODZWIERCIEDLENIE</a:t>
            </a:r>
          </a:p>
        </p:txBody>
      </p:sp>
      <p:sp>
        <p:nvSpPr>
          <p:cNvPr id="254" name="Odzwierciedlanie jest skuteczne tylko wtedy, gdy nie jest bezmyślnym kopiowaniem – „małpowaniem” naszego rozmówcy. Buduje zaufanie do nas, ponieważ działa tu zasada podobieństwa. Ludzie bardziej ufają osobom podobnym do siebie."/>
          <p:cNvSpPr txBox="1"/>
          <p:nvPr/>
        </p:nvSpPr>
        <p:spPr>
          <a:xfrm>
            <a:off x="479697" y="5888168"/>
            <a:ext cx="23424605" cy="37230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700">
                <a:latin typeface="Phosphate Inline"/>
                <a:ea typeface="Phosphate Inline"/>
                <a:cs typeface="Phosphate Inline"/>
                <a:sym typeface="Phosphate Inline"/>
              </a:defRPr>
            </a:lvl1pPr>
          </a:lstStyle>
          <a:p>
            <a:pPr/>
            <a:r>
              <a:t>Odzwierciedlanie jest skuteczne tylko wtedy, gdy nie jest bezmyślnym kopiowaniem – „małpowaniem” naszego rozmówcy. Buduje zaufanie do nas, ponieważ działa tu zasada podobieństwa. Ludzie bardziej ufają osobom podobnym do siebie. </a:t>
            </a:r>
          </a:p>
        </p:txBody>
      </p:sp>
      <p:sp>
        <p:nvSpPr>
          <p:cNvPr id="255" name="Można zatem odzwierciedlać postawę ciała rozmówcy (dynamika, ułożenie rąk, pochylenie, ułożenie nóg), głos (siła, tempo mówienia, ton), oddech (szybkość, głębokość) itp."/>
          <p:cNvSpPr txBox="1"/>
          <p:nvPr/>
        </p:nvSpPr>
        <p:spPr>
          <a:xfrm>
            <a:off x="3350018" y="11031579"/>
            <a:ext cx="18152239" cy="21310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400">
                <a:latin typeface="Phosphate Inline"/>
                <a:ea typeface="Phosphate Inline"/>
                <a:cs typeface="Phosphate Inline"/>
                <a:sym typeface="Phosphate Inline"/>
              </a:defRPr>
            </a:lvl1pPr>
          </a:lstStyle>
          <a:p>
            <a:pPr/>
            <a:r>
              <a:t>Można zatem odzwierciedlać postawę ciała rozmówcy (dynamika, ułożenie rąk, pochylenie, ułożenie nóg), głos (siła, tempo mówienia, ton), oddech (szybkość, głębokość) itp. </a:t>
            </a:r>
          </a:p>
        </p:txBody>
      </p:sp>
      <p:pic>
        <p:nvPicPr>
          <p:cNvPr id="256" name="perception-3110813-1024x683.jpg" descr="perception-3110813-1024x683.jpg"/>
          <p:cNvPicPr>
            <a:picLocks noChangeAspect="1"/>
          </p:cNvPicPr>
          <p:nvPr/>
        </p:nvPicPr>
        <p:blipFill>
          <a:blip r:embed="rId4">
            <a:extLst/>
          </a:blip>
          <a:stretch>
            <a:fillRect/>
          </a:stretch>
        </p:blipFill>
        <p:spPr>
          <a:xfrm>
            <a:off x="552612" y="532114"/>
            <a:ext cx="2881275" cy="1921789"/>
          </a:xfrm>
          <a:prstGeom prst="rect">
            <a:avLst/>
          </a:prstGeom>
          <a:ln w="12700">
            <a:miter lim="400000"/>
          </a:ln>
        </p:spPr>
      </p:pic>
      <p:pic>
        <p:nvPicPr>
          <p:cNvPr id="257" name="Zrzut ekranu 2023-06-24 o 11.36.54.png" descr="Zrzut ekranu 2023-06-24 o 11.36.54.png"/>
          <p:cNvPicPr>
            <a:picLocks noChangeAspect="1"/>
          </p:cNvPicPr>
          <p:nvPr/>
        </p:nvPicPr>
        <p:blipFill>
          <a:blip r:embed="rId5">
            <a:extLst/>
          </a:blip>
          <a:stretch>
            <a:fillRect/>
          </a:stretch>
        </p:blipFill>
        <p:spPr>
          <a:xfrm>
            <a:off x="434707" y="10013130"/>
            <a:ext cx="2446050" cy="350875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4000">
        <p14:flip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52"/>
                                        </p:tgtEl>
                                        <p:attrNameLst>
                                          <p:attrName>style.visibility</p:attrName>
                                        </p:attrNameLst>
                                      </p:cBhvr>
                                      <p:to>
                                        <p:strVal val="visible"/>
                                      </p:to>
                                    </p:set>
                                    <p:animEffect filter="fade" transition="in">
                                      <p:cBhvr>
                                        <p:cTn id="7" dur="1000"/>
                                        <p:tgtEl>
                                          <p:spTgt spid="25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254"/>
                                        </p:tgtEl>
                                        <p:attrNameLst>
                                          <p:attrName>style.visibility</p:attrName>
                                        </p:attrNameLst>
                                      </p:cBhvr>
                                      <p:to>
                                        <p:strVal val="visible"/>
                                      </p:to>
                                    </p:set>
                                    <p:animEffect filter="fade" transition="in">
                                      <p:cBhvr>
                                        <p:cTn id="12" dur="1000"/>
                                        <p:tgtEl>
                                          <p:spTgt spid="254"/>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255"/>
                                        </p:tgtEl>
                                        <p:attrNameLst>
                                          <p:attrName>style.visibility</p:attrName>
                                        </p:attrNameLst>
                                      </p:cBhvr>
                                      <p:to>
                                        <p:strVal val="visible"/>
                                      </p:to>
                                    </p:set>
                                    <p:animEffect filter="fade" transition="in">
                                      <p:cBhvr>
                                        <p:cTn id="17" dur="1000"/>
                                        <p:tgtEl>
                                          <p:spTgt spid="2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4" grpId="2"/>
      <p:bldP build="whole" bldLvl="1" animBg="1" rev="0" advAuto="0" spid="252" grpId="1"/>
      <p:bldP build="whole" bldLvl="1" animBg="1" rev="0" advAuto="0" spid="255" grpId="3"/>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9" name="42082372-synthetic-white-leather-texture-or-background.jpg" descr="42082372-synthetic-white-leather-texture-or-background.jpg"/>
          <p:cNvPicPr>
            <a:picLocks noChangeAspect="1"/>
          </p:cNvPicPr>
          <p:nvPr/>
        </p:nvPicPr>
        <p:blipFill>
          <a:blip r:embed="rId2">
            <a:extLst/>
          </a:blip>
          <a:stretch>
            <a:fillRect/>
          </a:stretch>
        </p:blipFill>
        <p:spPr>
          <a:xfrm>
            <a:off x="-120454" y="-281838"/>
            <a:ext cx="24624908" cy="16063017"/>
          </a:xfrm>
          <a:prstGeom prst="rect">
            <a:avLst/>
          </a:prstGeom>
          <a:ln w="12700">
            <a:miter lim="400000"/>
          </a:ln>
        </p:spPr>
      </p:pic>
      <p:sp>
        <p:nvSpPr>
          <p:cNvPr id="260"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261"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262" name="Technika ta wykorzystuje też w pewnym stopniu regułę…"/>
          <p:cNvSpPr txBox="1"/>
          <p:nvPr/>
        </p:nvSpPr>
        <p:spPr>
          <a:xfrm>
            <a:off x="174212" y="2555515"/>
            <a:ext cx="24035576" cy="37230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5700">
                <a:latin typeface="Phosphate Inline"/>
                <a:ea typeface="Phosphate Inline"/>
                <a:cs typeface="Phosphate Inline"/>
                <a:sym typeface="Phosphate Inline"/>
              </a:defRPr>
            </a:pPr>
            <a:r>
              <a:t>Technika ta wykorzystuje też w pewnym stopniu regułę </a:t>
            </a:r>
          </a:p>
          <a:p>
            <a:pPr algn="l">
              <a:defRPr sz="5700">
                <a:latin typeface="Phosphate Inline"/>
                <a:ea typeface="Phosphate Inline"/>
                <a:cs typeface="Phosphate Inline"/>
                <a:sym typeface="Phosphate Inline"/>
              </a:defRPr>
            </a:pPr>
            <a:r>
              <a:t>wywierania wpływu – regułę sympatii. Generalnie bardziej lubimy </a:t>
            </a:r>
          </a:p>
          <a:p>
            <a:pPr algn="l">
              <a:defRPr sz="5700">
                <a:latin typeface="Phosphate Inline"/>
                <a:ea typeface="Phosphate Inline"/>
                <a:cs typeface="Phosphate Inline"/>
                <a:sym typeface="Phosphate Inline"/>
              </a:defRPr>
            </a:pPr>
            <a:r>
              <a:t>osoby, które są do nas podobne, mają podobne poglądy, interesują się podobnymi zagadnieniami. </a:t>
            </a:r>
          </a:p>
        </p:txBody>
      </p:sp>
      <p:sp>
        <p:nvSpPr>
          <p:cNvPr id="263" name="Chętniej spełniamy prośby osób do nas podobnych, niż osób, które są w tych kwestiach naszym przeciwieństwem. W większym stopniu jesteśmy wówczas także skłonni do ustępstw."/>
          <p:cNvSpPr txBox="1"/>
          <p:nvPr/>
        </p:nvSpPr>
        <p:spPr>
          <a:xfrm>
            <a:off x="223075" y="6345368"/>
            <a:ext cx="23937850" cy="28086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700">
                <a:latin typeface="Phosphate Inline"/>
                <a:ea typeface="Phosphate Inline"/>
                <a:cs typeface="Phosphate Inline"/>
                <a:sym typeface="Phosphate Inline"/>
              </a:defRPr>
            </a:lvl1pPr>
          </a:lstStyle>
          <a:p>
            <a:pPr/>
            <a:r>
              <a:t>Chętniej spełniamy prośby osób do nas podobnych, niż osób, które są w tych kwestiach naszym przeciwieństwem. W większym stopniu jesteśmy wówczas także skłonni do ustępstw. </a:t>
            </a:r>
          </a:p>
        </p:txBody>
      </p:sp>
      <p:pic>
        <p:nvPicPr>
          <p:cNvPr id="264" name="Zrzut ekranu 2023-06-24 o 11.36.54.png" descr="Zrzut ekranu 2023-06-24 o 11.36.54.png"/>
          <p:cNvPicPr>
            <a:picLocks noChangeAspect="1"/>
          </p:cNvPicPr>
          <p:nvPr/>
        </p:nvPicPr>
        <p:blipFill>
          <a:blip r:embed="rId4">
            <a:extLst/>
          </a:blip>
          <a:stretch>
            <a:fillRect/>
          </a:stretch>
        </p:blipFill>
        <p:spPr>
          <a:xfrm>
            <a:off x="434707" y="10013130"/>
            <a:ext cx="2446050" cy="350875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4000">
        <p14:flip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62"/>
                                        </p:tgtEl>
                                        <p:attrNameLst>
                                          <p:attrName>style.visibility</p:attrName>
                                        </p:attrNameLst>
                                      </p:cBhvr>
                                      <p:to>
                                        <p:strVal val="visible"/>
                                      </p:to>
                                    </p:set>
                                    <p:animEffect filter="fade" transition="in">
                                      <p:cBhvr>
                                        <p:cTn id="7" dur="1000"/>
                                        <p:tgtEl>
                                          <p:spTgt spid="26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263"/>
                                        </p:tgtEl>
                                        <p:attrNameLst>
                                          <p:attrName>style.visibility</p:attrName>
                                        </p:attrNameLst>
                                      </p:cBhvr>
                                      <p:to>
                                        <p:strVal val="visible"/>
                                      </p:to>
                                    </p:set>
                                    <p:animEffect filter="fade" transition="in">
                                      <p:cBhvr>
                                        <p:cTn id="12" dur="1000"/>
                                        <p:tgtEl>
                                          <p:spTgt spid="2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2" grpId="1"/>
      <p:bldP build="whole" bldLvl="1" animBg="1" rev="0" advAuto="0" spid="263" grpId="2"/>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6" name="42082372-synthetic-white-leather-texture-or-background.jpg" descr="42082372-synthetic-white-leather-texture-or-background.jpg"/>
          <p:cNvPicPr>
            <a:picLocks noChangeAspect="1"/>
          </p:cNvPicPr>
          <p:nvPr/>
        </p:nvPicPr>
        <p:blipFill>
          <a:blip r:embed="rId2">
            <a:extLst/>
          </a:blip>
          <a:stretch>
            <a:fillRect/>
          </a:stretch>
        </p:blipFill>
        <p:spPr>
          <a:xfrm>
            <a:off x="-120454" y="-281838"/>
            <a:ext cx="24624908" cy="16063017"/>
          </a:xfrm>
          <a:prstGeom prst="rect">
            <a:avLst/>
          </a:prstGeom>
          <a:ln w="12700">
            <a:miter lim="400000"/>
          </a:ln>
        </p:spPr>
      </p:pic>
      <p:sp>
        <p:nvSpPr>
          <p:cNvPr id="267"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268"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269" name="Jeśli obawiasz się wpływu tej techniki na Twoje negocjacje…"/>
          <p:cNvSpPr txBox="1"/>
          <p:nvPr/>
        </p:nvSpPr>
        <p:spPr>
          <a:xfrm>
            <a:off x="210407" y="1674046"/>
            <a:ext cx="22555924" cy="85617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5700">
                <a:latin typeface="Phosphate Inline"/>
                <a:ea typeface="Phosphate Inline"/>
                <a:cs typeface="Phosphate Inline"/>
                <a:sym typeface="Phosphate Inline"/>
              </a:defRPr>
            </a:pPr>
            <a:r>
              <a:t>Jeśli obawiasz się wpływu tej techniki na Twoje negocjacje </a:t>
            </a:r>
          </a:p>
          <a:p>
            <a:pPr>
              <a:defRPr sz="5700">
                <a:latin typeface="Phosphate Inline"/>
                <a:ea typeface="Phosphate Inline"/>
                <a:cs typeface="Phosphate Inline"/>
                <a:sym typeface="Phosphate Inline"/>
              </a:defRPr>
            </a:pPr>
            <a:r>
              <a:t>pamiętaj o złotej zasadzie –</a:t>
            </a:r>
          </a:p>
          <a:p>
            <a:pPr>
              <a:defRPr sz="5700">
                <a:latin typeface="Phosphate Inline"/>
                <a:ea typeface="Phosphate Inline"/>
                <a:cs typeface="Phosphate Inline"/>
                <a:sym typeface="Phosphate Inline"/>
              </a:defRPr>
            </a:pPr>
          </a:p>
          <a:p>
            <a:pPr>
              <a:defRPr sz="7400">
                <a:solidFill>
                  <a:srgbClr val="FF2600"/>
                </a:solidFill>
                <a:latin typeface="Phosphate Inline"/>
                <a:ea typeface="Phosphate Inline"/>
                <a:cs typeface="Phosphate Inline"/>
                <a:sym typeface="Phosphate Inline"/>
              </a:defRPr>
            </a:pPr>
            <a:r>
              <a:t> „Bądź miękki dla ludzi, twardy dla problemu”. </a:t>
            </a:r>
          </a:p>
          <a:p>
            <a:pPr>
              <a:defRPr sz="5700">
                <a:solidFill>
                  <a:srgbClr val="FF2600"/>
                </a:solidFill>
                <a:latin typeface="Phosphate Inline"/>
                <a:ea typeface="Phosphate Inline"/>
                <a:cs typeface="Phosphate Inline"/>
                <a:sym typeface="Phosphate Inline"/>
              </a:defRPr>
            </a:pPr>
          </a:p>
          <a:p>
            <a:pPr>
              <a:defRPr sz="5700">
                <a:latin typeface="Phosphate Inline"/>
                <a:ea typeface="Phosphate Inline"/>
                <a:cs typeface="Phosphate Inline"/>
                <a:sym typeface="Phosphate Inline"/>
              </a:defRPr>
            </a:pPr>
            <a:r>
              <a:t>Odnoś się z szacunkiem do negocjatorów drugiej strony. </a:t>
            </a:r>
          </a:p>
          <a:p>
            <a:pPr>
              <a:defRPr sz="5700">
                <a:latin typeface="Phosphate Inline"/>
                <a:ea typeface="Phosphate Inline"/>
                <a:cs typeface="Phosphate Inline"/>
                <a:sym typeface="Phosphate Inline"/>
              </a:defRPr>
            </a:pPr>
            <a:r>
              <a:t>Nikt nie zabrania Ci ich lubić. </a:t>
            </a:r>
          </a:p>
          <a:p>
            <a:pPr>
              <a:defRPr sz="5700">
                <a:latin typeface="Phosphate Inline"/>
                <a:ea typeface="Phosphate Inline"/>
                <a:cs typeface="Phosphate Inline"/>
                <a:sym typeface="Phosphate Inline"/>
              </a:defRPr>
            </a:pPr>
            <a:r>
              <a:t>Jednocześnie, patrz na problem negocjacyjny racjonalnie i nie przedkładaj nad niego wspomnianej sympatii. </a:t>
            </a:r>
          </a:p>
        </p:txBody>
      </p:sp>
      <p:pic>
        <p:nvPicPr>
          <p:cNvPr id="270" name="Zrzut ekranu 2023-06-24 o 11.36.54.png" descr="Zrzut ekranu 2023-06-24 o 11.36.54.png"/>
          <p:cNvPicPr>
            <a:picLocks noChangeAspect="1"/>
          </p:cNvPicPr>
          <p:nvPr/>
        </p:nvPicPr>
        <p:blipFill>
          <a:blip r:embed="rId4">
            <a:extLst/>
          </a:blip>
          <a:stretch>
            <a:fillRect/>
          </a:stretch>
        </p:blipFill>
        <p:spPr>
          <a:xfrm>
            <a:off x="434707" y="10013130"/>
            <a:ext cx="2446050" cy="350875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4000">
        <p14:flip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69"/>
                                        </p:tgtEl>
                                        <p:attrNameLst>
                                          <p:attrName>style.visibility</p:attrName>
                                        </p:attrNameLst>
                                      </p:cBhvr>
                                      <p:to>
                                        <p:strVal val="visible"/>
                                      </p:to>
                                    </p:set>
                                    <p:animEffect filter="fade" transition="in">
                                      <p:cBhvr>
                                        <p:cTn id="7" dur="1000"/>
                                        <p:tgtEl>
                                          <p:spTgt spid="2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9"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2" name="42082372-synthetic-white-leather-texture-or-background.jpg" descr="42082372-synthetic-white-leather-texture-or-background.jpg"/>
          <p:cNvPicPr>
            <a:picLocks noChangeAspect="1"/>
          </p:cNvPicPr>
          <p:nvPr/>
        </p:nvPicPr>
        <p:blipFill>
          <a:blip r:embed="rId2">
            <a:extLst/>
          </a:blip>
          <a:stretch>
            <a:fillRect/>
          </a:stretch>
        </p:blipFill>
        <p:spPr>
          <a:xfrm>
            <a:off x="-120454" y="-281838"/>
            <a:ext cx="24624908" cy="16063017"/>
          </a:xfrm>
          <a:prstGeom prst="rect">
            <a:avLst/>
          </a:prstGeom>
          <a:ln w="12700">
            <a:miter lim="400000"/>
          </a:ln>
        </p:spPr>
      </p:pic>
      <p:sp>
        <p:nvSpPr>
          <p:cNvPr id="273"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274"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275" name="Pytania są jednym z podstawowych, a zarazem najpotężniejszych narzędzi negocjacji. Jednak, aby w pełni poznać potęgę pytań, należy zwrócić uwagę na jeszcze jedną kwestię."/>
          <p:cNvSpPr txBox="1"/>
          <p:nvPr/>
        </p:nvSpPr>
        <p:spPr>
          <a:xfrm>
            <a:off x="282478" y="2109746"/>
            <a:ext cx="23350767" cy="280860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700">
                <a:latin typeface="Phosphate Inline"/>
                <a:ea typeface="Phosphate Inline"/>
                <a:cs typeface="Phosphate Inline"/>
                <a:sym typeface="Phosphate Inline"/>
              </a:defRPr>
            </a:lvl1pPr>
          </a:lstStyle>
          <a:p>
            <a:pPr/>
            <a:r>
              <a:t>Pytania są jednym z podstawowych, a zarazem najpotężniejszych narzędzi negocjacji. Jednak, aby w pełni poznać potęgę pytań, należy zwrócić uwagę na jeszcze jedną kwestię. </a:t>
            </a:r>
          </a:p>
        </p:txBody>
      </p:sp>
      <p:sp>
        <p:nvSpPr>
          <p:cNvPr id="276" name="PYTANIA"/>
          <p:cNvSpPr txBox="1"/>
          <p:nvPr/>
        </p:nvSpPr>
        <p:spPr>
          <a:xfrm>
            <a:off x="3977849" y="379176"/>
            <a:ext cx="4855211" cy="162559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0">
                <a:solidFill>
                  <a:srgbClr val="0433FF"/>
                </a:solidFill>
                <a:latin typeface="Phosphate Inline"/>
                <a:ea typeface="Phosphate Inline"/>
                <a:cs typeface="Phosphate Inline"/>
                <a:sym typeface="Phosphate Inline"/>
              </a:defRPr>
            </a:lvl1pPr>
          </a:lstStyle>
          <a:p>
            <a:pPr/>
            <a:r>
              <a:t>PYTANIA</a:t>
            </a:r>
          </a:p>
        </p:txBody>
      </p:sp>
      <p:sp>
        <p:nvSpPr>
          <p:cNvPr id="277" name="W negocjacjach mamy do czynienia ze stanowiskami i potrzebami. Stanowisko jest pewnym zbiorem propozycji rozwiązania negocjowanego problemu. Potrzeby natomiast są ważnymi powodami, dla których ktoś przyjmuje dane stanowisko. Inaczej mówiąc – stanowi"/>
          <p:cNvSpPr txBox="1"/>
          <p:nvPr/>
        </p:nvSpPr>
        <p:spPr>
          <a:xfrm>
            <a:off x="385229" y="4823337"/>
            <a:ext cx="23613542" cy="64662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700">
                <a:latin typeface="Phosphate Inline"/>
                <a:ea typeface="Phosphate Inline"/>
                <a:cs typeface="Phosphate Inline"/>
                <a:sym typeface="Phosphate Inline"/>
              </a:defRPr>
            </a:lvl1pPr>
          </a:lstStyle>
          <a:p>
            <a:pPr/>
            <a:r>
              <a:t>W negocjacjach mamy do czynienia ze stanowiskami i potrzebami. Stanowisko jest pewnym zbiorem propozycji rozwiązania negocjowanego problemu. Potrzeby natomiast są ważnymi powodami, dla których ktoś przyjmuje dane stanowisko. Inaczej mówiąc – stanowisko to konkretny pomysł negocjatora na zaspokojenie swojej potrzeby. </a:t>
            </a:r>
          </a:p>
        </p:txBody>
      </p:sp>
      <p:pic>
        <p:nvPicPr>
          <p:cNvPr id="278" name="perception-3110813-1024x683.jpg" descr="perception-3110813-1024x683.jpg"/>
          <p:cNvPicPr>
            <a:picLocks noChangeAspect="1"/>
          </p:cNvPicPr>
          <p:nvPr/>
        </p:nvPicPr>
        <p:blipFill>
          <a:blip r:embed="rId4">
            <a:extLst/>
          </a:blip>
          <a:stretch>
            <a:fillRect/>
          </a:stretch>
        </p:blipFill>
        <p:spPr>
          <a:xfrm>
            <a:off x="786750" y="231080"/>
            <a:ext cx="2881275" cy="1921789"/>
          </a:xfrm>
          <a:prstGeom prst="rect">
            <a:avLst/>
          </a:prstGeom>
          <a:ln w="12700">
            <a:miter lim="400000"/>
          </a:ln>
        </p:spPr>
      </p:pic>
      <p:pic>
        <p:nvPicPr>
          <p:cNvPr id="279" name="Zrzut ekranu 2023-06-24 o 11.36.54.png" descr="Zrzut ekranu 2023-06-24 o 11.36.54.png"/>
          <p:cNvPicPr>
            <a:picLocks noChangeAspect="1"/>
          </p:cNvPicPr>
          <p:nvPr/>
        </p:nvPicPr>
        <p:blipFill>
          <a:blip r:embed="rId5">
            <a:extLst/>
          </a:blip>
          <a:stretch>
            <a:fillRect/>
          </a:stretch>
        </p:blipFill>
        <p:spPr>
          <a:xfrm>
            <a:off x="17794343" y="9946233"/>
            <a:ext cx="2446050" cy="350875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4000">
        <p14:flip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75"/>
                                        </p:tgtEl>
                                        <p:attrNameLst>
                                          <p:attrName>style.visibility</p:attrName>
                                        </p:attrNameLst>
                                      </p:cBhvr>
                                      <p:to>
                                        <p:strVal val="visible"/>
                                      </p:to>
                                    </p:set>
                                    <p:animEffect filter="fade" transition="in">
                                      <p:cBhvr>
                                        <p:cTn id="7" dur="1000"/>
                                        <p:tgtEl>
                                          <p:spTgt spid="27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277"/>
                                        </p:tgtEl>
                                        <p:attrNameLst>
                                          <p:attrName>style.visibility</p:attrName>
                                        </p:attrNameLst>
                                      </p:cBhvr>
                                      <p:to>
                                        <p:strVal val="visible"/>
                                      </p:to>
                                    </p:set>
                                    <p:animEffect filter="fade" transition="in">
                                      <p:cBhvr>
                                        <p:cTn id="12" dur="1000"/>
                                        <p:tgtEl>
                                          <p:spTgt spid="2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5" grpId="1"/>
      <p:bldP build="whole" bldLvl="1" animBg="1" rev="0" advAuto="0" spid="277" grpId="2"/>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1" name="42082372-synthetic-white-leather-texture-or-background.jpg" descr="42082372-synthetic-white-leather-texture-or-background.jpg"/>
          <p:cNvPicPr>
            <a:picLocks noChangeAspect="1"/>
          </p:cNvPicPr>
          <p:nvPr/>
        </p:nvPicPr>
        <p:blipFill>
          <a:blip r:embed="rId2">
            <a:extLst/>
          </a:blip>
          <a:stretch>
            <a:fillRect/>
          </a:stretch>
        </p:blipFill>
        <p:spPr>
          <a:xfrm>
            <a:off x="-120454" y="-281838"/>
            <a:ext cx="24624908" cy="16063017"/>
          </a:xfrm>
          <a:prstGeom prst="rect">
            <a:avLst/>
          </a:prstGeom>
          <a:ln w="12700">
            <a:miter lim="400000"/>
          </a:ln>
        </p:spPr>
      </p:pic>
      <p:sp>
        <p:nvSpPr>
          <p:cNvPr id="282"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283"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284" name="Aby dobitniej poznać różnice między stanowiskiem a potrzebami, zapytaj np. swoich znajomych pracujących na etacie, czy chcieliby otrzymać od swojej firmy samochód służbowy do pełnej dyspozycji. 90% z nich odpowie Ci, że tak. Następnie zapytaj dla"/>
          <p:cNvSpPr txBox="1"/>
          <p:nvPr/>
        </p:nvSpPr>
        <p:spPr>
          <a:xfrm>
            <a:off x="150685" y="1212859"/>
            <a:ext cx="24082630" cy="920940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700">
                <a:latin typeface="Phosphate Inline"/>
                <a:ea typeface="Phosphate Inline"/>
                <a:cs typeface="Phosphate Inline"/>
                <a:sym typeface="Phosphate Inline"/>
              </a:defRPr>
            </a:lvl1pPr>
          </a:lstStyle>
          <a:p>
            <a:pPr/>
            <a:r>
              <a:t>Aby dobitniej poznać różnice między stanowiskiem a potrzebami, zapytaj np. swoich znajomych pracujących na etacie, czy chcieliby otrzymać od swojej firmy samochód służbowy do pełnej dyspozycji. 90% z nich odpowie Ci, że tak. Następnie zapytaj dlaczego. Najczęściej usłyszysz takie powody – nie lubię jeździć komunikacją miejską (ponieważ...), zaoszczędziłbym na biletach, zaoszczędziłbym na paliwie, nie musiałbym zużywać swego auta, zyskałbym prestiż, szybciej docierałbym do pracy, w weekendy mógłbym jeździć na wycieczki. </a:t>
            </a:r>
          </a:p>
        </p:txBody>
      </p:sp>
      <p:pic>
        <p:nvPicPr>
          <p:cNvPr id="285" name="Zrzut ekranu 2023-06-24 o 11.36.54.png" descr="Zrzut ekranu 2023-06-24 o 11.36.54.png"/>
          <p:cNvPicPr>
            <a:picLocks noChangeAspect="1"/>
          </p:cNvPicPr>
          <p:nvPr/>
        </p:nvPicPr>
        <p:blipFill>
          <a:blip r:embed="rId4">
            <a:extLst/>
          </a:blip>
          <a:stretch>
            <a:fillRect/>
          </a:stretch>
        </p:blipFill>
        <p:spPr>
          <a:xfrm>
            <a:off x="434707" y="10013130"/>
            <a:ext cx="2446050" cy="350875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4000">
        <p14:flip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84"/>
                                        </p:tgtEl>
                                        <p:attrNameLst>
                                          <p:attrName>style.visibility</p:attrName>
                                        </p:attrNameLst>
                                      </p:cBhvr>
                                      <p:to>
                                        <p:strVal val="visible"/>
                                      </p:to>
                                    </p:set>
                                    <p:animEffect filter="fade" transition="in">
                                      <p:cBhvr>
                                        <p:cTn id="7" dur="1000"/>
                                        <p:tgtEl>
                                          <p:spTgt spid="2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4"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7" name="42082372-synthetic-white-leather-texture-or-background.jpg" descr="42082372-synthetic-white-leather-texture-or-background.jpg"/>
          <p:cNvPicPr>
            <a:picLocks noChangeAspect="1"/>
          </p:cNvPicPr>
          <p:nvPr/>
        </p:nvPicPr>
        <p:blipFill>
          <a:blip r:embed="rId2">
            <a:extLst/>
          </a:blip>
          <a:stretch>
            <a:fillRect/>
          </a:stretch>
        </p:blipFill>
        <p:spPr>
          <a:xfrm>
            <a:off x="-120454" y="-281838"/>
            <a:ext cx="24624908" cy="16063017"/>
          </a:xfrm>
          <a:prstGeom prst="rect">
            <a:avLst/>
          </a:prstGeom>
          <a:ln w="12700">
            <a:miter lim="400000"/>
          </a:ln>
        </p:spPr>
      </p:pic>
      <p:sp>
        <p:nvSpPr>
          <p:cNvPr id="288"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289"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290" name="Na tym polega też sztuka negocjacji – na docieraniu…"/>
          <p:cNvSpPr txBox="1"/>
          <p:nvPr/>
        </p:nvSpPr>
        <p:spPr>
          <a:xfrm>
            <a:off x="966521" y="1762872"/>
            <a:ext cx="22450959" cy="73806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5700">
                <a:latin typeface="Phosphate Inline"/>
                <a:ea typeface="Phosphate Inline"/>
                <a:cs typeface="Phosphate Inline"/>
                <a:sym typeface="Phosphate Inline"/>
              </a:defRPr>
            </a:pPr>
            <a:r>
              <a:t>Na tym polega też sztuka negocjacji – na docieraniu </a:t>
            </a:r>
          </a:p>
          <a:p>
            <a:pPr>
              <a:defRPr sz="5700">
                <a:latin typeface="Phosphate Inline"/>
                <a:ea typeface="Phosphate Inline"/>
                <a:cs typeface="Phosphate Inline"/>
                <a:sym typeface="Phosphate Inline"/>
              </a:defRPr>
            </a:pPr>
            <a:r>
              <a:t>do prawdziwych potrzeb kryjących się za stanowiskiem </a:t>
            </a:r>
          </a:p>
          <a:p>
            <a:pPr>
              <a:defRPr sz="5700">
                <a:latin typeface="Phosphate Inline"/>
                <a:ea typeface="Phosphate Inline"/>
                <a:cs typeface="Phosphate Inline"/>
                <a:sym typeface="Phosphate Inline"/>
              </a:defRPr>
            </a:pPr>
            <a:r>
              <a:t>i poszukiwaniu optymalnych dla obu stron </a:t>
            </a:r>
          </a:p>
          <a:p>
            <a:pPr>
              <a:defRPr sz="5700">
                <a:latin typeface="Phosphate Inline"/>
                <a:ea typeface="Phosphate Inline"/>
                <a:cs typeface="Phosphate Inline"/>
                <a:sym typeface="Phosphate Inline"/>
              </a:defRPr>
            </a:pPr>
            <a:r>
              <a:t>sposobów ich zaspokojenia. </a:t>
            </a:r>
          </a:p>
          <a:p>
            <a:pPr>
              <a:defRPr sz="5700">
                <a:latin typeface="Phosphate Inline"/>
                <a:ea typeface="Phosphate Inline"/>
                <a:cs typeface="Phosphate Inline"/>
                <a:sym typeface="Phosphate Inline"/>
              </a:defRPr>
            </a:pPr>
            <a:r>
              <a:t>Nieprawdziwe byłoby twierdzenie, że zawsze tak jest. </a:t>
            </a:r>
          </a:p>
          <a:p>
            <a:pPr>
              <a:defRPr sz="5700">
                <a:latin typeface="Phosphate Inline"/>
                <a:ea typeface="Phosphate Inline"/>
                <a:cs typeface="Phosphate Inline"/>
                <a:sym typeface="Phosphate Inline"/>
              </a:defRPr>
            </a:pPr>
            <a:r>
              <a:t>Na pewno czasami chodzi wyłącznie o cenę. </a:t>
            </a:r>
          </a:p>
          <a:p>
            <a:pPr>
              <a:defRPr sz="5700">
                <a:latin typeface="Phosphate Inline"/>
                <a:ea typeface="Phosphate Inline"/>
                <a:cs typeface="Phosphate Inline"/>
                <a:sym typeface="Phosphate Inline"/>
              </a:defRPr>
            </a:pPr>
            <a:r>
              <a:t>Na pewno jednak w większości negocjacji chodzi o coś więcej. </a:t>
            </a:r>
          </a:p>
        </p:txBody>
      </p:sp>
      <p:pic>
        <p:nvPicPr>
          <p:cNvPr id="291" name="Zrzut ekranu 2023-06-24 o 11.36.54.png" descr="Zrzut ekranu 2023-06-24 o 11.36.54.png"/>
          <p:cNvPicPr>
            <a:picLocks noChangeAspect="1"/>
          </p:cNvPicPr>
          <p:nvPr/>
        </p:nvPicPr>
        <p:blipFill>
          <a:blip r:embed="rId4">
            <a:extLst/>
          </a:blip>
          <a:stretch>
            <a:fillRect/>
          </a:stretch>
        </p:blipFill>
        <p:spPr>
          <a:xfrm>
            <a:off x="434707" y="10013130"/>
            <a:ext cx="2446050" cy="350875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4000">
        <p14:flip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90"/>
                                        </p:tgtEl>
                                        <p:attrNameLst>
                                          <p:attrName>style.visibility</p:attrName>
                                        </p:attrNameLst>
                                      </p:cBhvr>
                                      <p:to>
                                        <p:strVal val="visible"/>
                                      </p:to>
                                    </p:set>
                                    <p:animEffect filter="fade" transition="in">
                                      <p:cBhvr>
                                        <p:cTn id="7" dur="1000"/>
                                        <p:tgtEl>
                                          <p:spTgt spid="2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0"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3" name="42082372-synthetic-white-leather-texture-or-background.jpg" descr="42082372-synthetic-white-leather-texture-or-background.jpg"/>
          <p:cNvPicPr>
            <a:picLocks noChangeAspect="1"/>
          </p:cNvPicPr>
          <p:nvPr/>
        </p:nvPicPr>
        <p:blipFill>
          <a:blip r:embed="rId2">
            <a:extLst/>
          </a:blip>
          <a:stretch>
            <a:fillRect/>
          </a:stretch>
        </p:blipFill>
        <p:spPr>
          <a:xfrm>
            <a:off x="-120454" y="-281838"/>
            <a:ext cx="24624908" cy="16063017"/>
          </a:xfrm>
          <a:prstGeom prst="rect">
            <a:avLst/>
          </a:prstGeom>
          <a:ln w="12700">
            <a:miter lim="400000"/>
          </a:ln>
        </p:spPr>
      </p:pic>
      <p:sp>
        <p:nvSpPr>
          <p:cNvPr id="294"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295"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296" name="Wróćmy więc do pytań. Możemy wyróżnić:…"/>
          <p:cNvSpPr txBox="1"/>
          <p:nvPr/>
        </p:nvSpPr>
        <p:spPr>
          <a:xfrm>
            <a:off x="500522" y="747683"/>
            <a:ext cx="21210438" cy="146958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5700">
                <a:latin typeface="Phosphate Inline"/>
                <a:ea typeface="Phosphate Inline"/>
                <a:cs typeface="Phosphate Inline"/>
                <a:sym typeface="Phosphate Inline"/>
              </a:defRPr>
            </a:pPr>
            <a:r>
              <a:t>Wróćmy więc do pytań. Możemy wyróżnić: </a:t>
            </a:r>
          </a:p>
          <a:p>
            <a:pPr algn="l">
              <a:defRPr sz="5700">
                <a:solidFill>
                  <a:srgbClr val="0433FF"/>
                </a:solidFill>
                <a:latin typeface="Phosphate Inline"/>
                <a:ea typeface="Phosphate Inline"/>
                <a:cs typeface="Phosphate Inline"/>
                <a:sym typeface="Phosphate Inline"/>
              </a:defRPr>
            </a:pPr>
            <a:r>
              <a:t>Pytania o fakty:</a:t>
            </a:r>
          </a:p>
          <a:p>
            <a:pPr algn="l">
              <a:defRPr sz="5700">
                <a:solidFill>
                  <a:srgbClr val="D50B5D"/>
                </a:solidFill>
                <a:latin typeface="Phosphate Inline"/>
                <a:ea typeface="Phosphate Inline"/>
                <a:cs typeface="Phosphate Inline"/>
                <a:sym typeface="Phosphate Inline"/>
              </a:defRPr>
            </a:pPr>
            <a:r>
              <a:t>	–  Ile sztuk towaru uległo zniszczeniu ? </a:t>
            </a:r>
          </a:p>
          <a:p>
            <a:pPr algn="l">
              <a:defRPr sz="5700">
                <a:solidFill>
                  <a:srgbClr val="D50B5D"/>
                </a:solidFill>
                <a:latin typeface="Phosphate Inline"/>
                <a:ea typeface="Phosphate Inline"/>
                <a:cs typeface="Phosphate Inline"/>
                <a:sym typeface="Phosphate Inline"/>
              </a:defRPr>
            </a:pPr>
            <a:r>
              <a:t>	–  Jakie jest oprocentowanie tego kredytu ? </a:t>
            </a:r>
          </a:p>
          <a:p>
            <a:pPr algn="l">
              <a:defRPr sz="5700">
                <a:latin typeface="Phosphate Inline"/>
                <a:ea typeface="Phosphate Inline"/>
                <a:cs typeface="Phosphate Inline"/>
                <a:sym typeface="Phosphate Inline"/>
              </a:defRPr>
            </a:pPr>
            <a:r>
              <a:rPr>
                <a:solidFill>
                  <a:srgbClr val="D50B5D"/>
                </a:solidFill>
              </a:rPr>
              <a:t>	–  Jaką marżę możecie zaproponować ? </a:t>
            </a:r>
            <a:br/>
          </a:p>
          <a:p>
            <a:pPr algn="l">
              <a:defRPr sz="5700">
                <a:solidFill>
                  <a:srgbClr val="0433FF"/>
                </a:solidFill>
                <a:latin typeface="Phosphate Inline"/>
                <a:ea typeface="Phosphate Inline"/>
                <a:cs typeface="Phosphate Inline"/>
                <a:sym typeface="Phosphate Inline"/>
              </a:defRPr>
            </a:pPr>
            <a:r>
              <a:t>Pytanie o interpretację faktów: </a:t>
            </a:r>
          </a:p>
          <a:p>
            <a:pPr algn="l">
              <a:defRPr sz="5700">
                <a:solidFill>
                  <a:srgbClr val="D50B5D"/>
                </a:solidFill>
                <a:latin typeface="Phosphate Inline"/>
                <a:ea typeface="Phosphate Inline"/>
                <a:cs typeface="Phosphate Inline"/>
                <a:sym typeface="Phosphate Inline"/>
              </a:defRPr>
            </a:pPr>
            <a:r>
              <a:t>	–  Co było przyczyną tej sytuacji ? </a:t>
            </a:r>
          </a:p>
          <a:p>
            <a:pPr algn="l">
              <a:defRPr sz="5700">
                <a:solidFill>
                  <a:srgbClr val="D50B5D"/>
                </a:solidFill>
                <a:latin typeface="Phosphate Inline"/>
                <a:ea typeface="Phosphate Inline"/>
                <a:cs typeface="Phosphate Inline"/>
                <a:sym typeface="Phosphate Inline"/>
              </a:defRPr>
            </a:pPr>
            <a:r>
              <a:t>	–  Jak oceniasz taką ofertę ? </a:t>
            </a:r>
          </a:p>
          <a:p>
            <a:pPr algn="l">
              <a:defRPr sz="5700">
                <a:solidFill>
                  <a:srgbClr val="0433FF"/>
                </a:solidFill>
                <a:latin typeface="Phosphate Inline"/>
                <a:ea typeface="Phosphate Inline"/>
                <a:cs typeface="Phosphate Inline"/>
                <a:sym typeface="Phosphate Inline"/>
              </a:defRPr>
            </a:pPr>
            <a:r>
              <a:t>Pytania o potrzeby: </a:t>
            </a:r>
          </a:p>
          <a:p>
            <a:pPr algn="l">
              <a:defRPr sz="5700">
                <a:latin typeface="Phosphate Inline"/>
                <a:ea typeface="Phosphate Inline"/>
                <a:cs typeface="Phosphate Inline"/>
                <a:sym typeface="Phosphate Inline"/>
              </a:defRPr>
            </a:pPr>
            <a:r>
              <a:t>	</a:t>
            </a:r>
            <a:r>
              <a:rPr>
                <a:solidFill>
                  <a:srgbClr val="D50B5D"/>
                </a:solidFill>
              </a:rPr>
              <a:t>–  Dlaczego zależy PANI/Panu na takiej gwarancji ? </a:t>
            </a:r>
            <a:endParaRPr>
              <a:solidFill>
                <a:srgbClr val="D50B5D"/>
              </a:solidFill>
            </a:endParaRPr>
          </a:p>
          <a:p>
            <a:pPr algn="l">
              <a:defRPr sz="5700">
                <a:latin typeface="Phosphate Inline"/>
                <a:ea typeface="Phosphate Inline"/>
                <a:cs typeface="Phosphate Inline"/>
                <a:sym typeface="Phosphate Inline"/>
              </a:defRPr>
            </a:pPr>
            <a:r>
              <a:rPr>
                <a:solidFill>
                  <a:srgbClr val="D50B5D"/>
                </a:solidFill>
              </a:rPr>
              <a:t>	–  Dlaczego uznajecie to za najlepszą dla Was opcję ?</a:t>
            </a:r>
            <a:r>
              <a:t> </a:t>
            </a:r>
            <a:br/>
          </a:p>
          <a:p>
            <a:pPr algn="l">
              <a:defRPr sz="5700">
                <a:latin typeface="Phosphate Inline"/>
                <a:ea typeface="Phosphate Inline"/>
                <a:cs typeface="Phosphate Inline"/>
                <a:sym typeface="Phosphate Inline"/>
              </a:defRPr>
            </a:pPr>
            <a:br/>
          </a:p>
        </p:txBody>
      </p:sp>
      <p:pic>
        <p:nvPicPr>
          <p:cNvPr id="297" name="Zrzut ekranu 2023-06-24 o 11.36.54.png" descr="Zrzut ekranu 2023-06-24 o 11.36.54.png"/>
          <p:cNvPicPr>
            <a:picLocks noChangeAspect="1"/>
          </p:cNvPicPr>
          <p:nvPr/>
        </p:nvPicPr>
        <p:blipFill>
          <a:blip r:embed="rId4">
            <a:extLst/>
          </a:blip>
          <a:stretch>
            <a:fillRect/>
          </a:stretch>
        </p:blipFill>
        <p:spPr>
          <a:xfrm>
            <a:off x="434707" y="10013130"/>
            <a:ext cx="2446050" cy="350875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4000">
        <p14:flip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96"/>
                                        </p:tgtEl>
                                        <p:attrNameLst>
                                          <p:attrName>style.visibility</p:attrName>
                                        </p:attrNameLst>
                                      </p:cBhvr>
                                      <p:to>
                                        <p:strVal val="visible"/>
                                      </p:to>
                                    </p:set>
                                    <p:animEffect filter="fade" transition="in">
                                      <p:cBhvr>
                                        <p:cTn id="7" dur="1000"/>
                                        <p:tgtEl>
                                          <p:spTgt spid="2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6"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9" name="42082372-synthetic-white-leather-texture-or-background.jpg" descr="42082372-synthetic-white-leather-texture-or-background.jpg"/>
          <p:cNvPicPr>
            <a:picLocks noChangeAspect="1"/>
          </p:cNvPicPr>
          <p:nvPr/>
        </p:nvPicPr>
        <p:blipFill>
          <a:blip r:embed="rId2">
            <a:extLst/>
          </a:blip>
          <a:stretch>
            <a:fillRect/>
          </a:stretch>
        </p:blipFill>
        <p:spPr>
          <a:xfrm>
            <a:off x="-120454" y="-281838"/>
            <a:ext cx="24624908" cy="16063017"/>
          </a:xfrm>
          <a:prstGeom prst="rect">
            <a:avLst/>
          </a:prstGeom>
          <a:ln w="12700">
            <a:miter lim="400000"/>
          </a:ln>
        </p:spPr>
      </p:pic>
      <p:sp>
        <p:nvSpPr>
          <p:cNvPr id="300"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301"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302" name="Niestety okazuje się, że dotarcie do prawdziwych potrzeb naszego rozmówcy nie jest takie proste. Praktycy negocjacji wskazują,…"/>
          <p:cNvSpPr txBox="1"/>
          <p:nvPr/>
        </p:nvSpPr>
        <p:spPr>
          <a:xfrm>
            <a:off x="525840" y="2016071"/>
            <a:ext cx="23867492" cy="51327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900">
                <a:latin typeface="Phosphate Inline"/>
                <a:ea typeface="Phosphate Inline"/>
                <a:cs typeface="Phosphate Inline"/>
                <a:sym typeface="Phosphate Inline"/>
              </a:defRPr>
            </a:pPr>
            <a:r>
              <a:t>Niestety okazuje się, że dotarcie do prawdziwych potrzeb naszego rozmówcy nie jest takie proste. Praktycy negocjacji wskazują, </a:t>
            </a:r>
          </a:p>
          <a:p>
            <a:pPr>
              <a:defRPr sz="5700">
                <a:latin typeface="Phosphate Inline"/>
                <a:ea typeface="Phosphate Inline"/>
                <a:cs typeface="Phosphate Inline"/>
                <a:sym typeface="Phosphate Inline"/>
              </a:defRPr>
            </a:pPr>
            <a:r>
              <a:rPr sz="4900"/>
              <a:t>że prawdziwe potrzeby nie pojawiają się tak szybko. Dlatego proponują technikę „3 x dlaczego?”. </a:t>
            </a:r>
            <a:br/>
          </a:p>
          <a:p>
            <a:pPr>
              <a:defRPr sz="5700">
                <a:latin typeface="Phosphate Inline"/>
                <a:ea typeface="Phosphate Inline"/>
                <a:cs typeface="Phosphate Inline"/>
                <a:sym typeface="Phosphate Inline"/>
              </a:defRPr>
            </a:pPr>
            <a:r>
              <a:t> </a:t>
            </a:r>
          </a:p>
        </p:txBody>
      </p:sp>
      <p:sp>
        <p:nvSpPr>
          <p:cNvPr id="303" name="3 x dlaczego ?"/>
          <p:cNvSpPr txBox="1"/>
          <p:nvPr/>
        </p:nvSpPr>
        <p:spPr>
          <a:xfrm>
            <a:off x="4008609" y="379176"/>
            <a:ext cx="8606791" cy="162559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0">
                <a:solidFill>
                  <a:srgbClr val="0433FF"/>
                </a:solidFill>
                <a:latin typeface="Phosphate Inline"/>
                <a:ea typeface="Phosphate Inline"/>
                <a:cs typeface="Phosphate Inline"/>
                <a:sym typeface="Phosphate Inline"/>
              </a:defRPr>
            </a:lvl1pPr>
          </a:lstStyle>
          <a:p>
            <a:pPr/>
            <a:r>
              <a:t>3 x dlaczego ?</a:t>
            </a:r>
          </a:p>
        </p:txBody>
      </p:sp>
      <p:sp>
        <p:nvSpPr>
          <p:cNvPr id="304" name="Docierając do potrzeb, należy w naturalny dla siebie sposób zapytać                           trzy razy „dlaczego?”. Prawdziwa potrzeba pojawia się dopiero za drugim,…"/>
          <p:cNvSpPr txBox="1"/>
          <p:nvPr/>
        </p:nvSpPr>
        <p:spPr>
          <a:xfrm>
            <a:off x="242185" y="5088673"/>
            <a:ext cx="24434801" cy="239458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900">
                <a:latin typeface="Phosphate Inline"/>
                <a:ea typeface="Phosphate Inline"/>
                <a:cs typeface="Phosphate Inline"/>
                <a:sym typeface="Phosphate Inline"/>
              </a:defRPr>
            </a:pPr>
            <a:r>
              <a:t>Docierając do potrzeb, należy w naturalny dla siebie sposób zapytać                           trzy razy „dlaczego?”. Prawdziwa potrzeba pojawia się dopiero za drugim, </a:t>
            </a:r>
          </a:p>
          <a:p>
            <a:pPr algn="l">
              <a:defRPr sz="4900">
                <a:latin typeface="Phosphate Inline"/>
                <a:ea typeface="Phosphate Inline"/>
                <a:cs typeface="Phosphate Inline"/>
                <a:sym typeface="Phosphate Inline"/>
              </a:defRPr>
            </a:pPr>
            <a:r>
              <a:t>a często za trzecim razem. </a:t>
            </a:r>
          </a:p>
        </p:txBody>
      </p:sp>
      <p:pic>
        <p:nvPicPr>
          <p:cNvPr id="305" name="perception-3110813-1024x683.jpg" descr="perception-3110813-1024x683.jpg"/>
          <p:cNvPicPr>
            <a:picLocks noChangeAspect="1"/>
          </p:cNvPicPr>
          <p:nvPr/>
        </p:nvPicPr>
        <p:blipFill>
          <a:blip r:embed="rId4">
            <a:extLst/>
          </a:blip>
          <a:stretch>
            <a:fillRect/>
          </a:stretch>
        </p:blipFill>
        <p:spPr>
          <a:xfrm>
            <a:off x="786750" y="231080"/>
            <a:ext cx="2881275" cy="1921789"/>
          </a:xfrm>
          <a:prstGeom prst="rect">
            <a:avLst/>
          </a:prstGeom>
          <a:ln w="12700">
            <a:miter lim="400000"/>
          </a:ln>
        </p:spPr>
      </p:pic>
      <p:sp>
        <p:nvSpPr>
          <p:cNvPr id="306" name="Z doświadczenia wiadomo, że osobom, które słuchają z boku takiego dialogu może wydawać się to nieco sztuczne i przesadzone. Dlatego ważne jest,…"/>
          <p:cNvSpPr txBox="1"/>
          <p:nvPr/>
        </p:nvSpPr>
        <p:spPr>
          <a:xfrm>
            <a:off x="365912" y="7653050"/>
            <a:ext cx="23652176" cy="306831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5700">
                <a:latin typeface="Phosphate Inline"/>
                <a:ea typeface="Phosphate Inline"/>
                <a:cs typeface="Phosphate Inline"/>
                <a:sym typeface="Phosphate Inline"/>
              </a:defRPr>
            </a:pPr>
            <a:r>
              <a:rPr sz="4800"/>
              <a:t>Z doświadczenia wiadomo, że osobom, które słuchają z boku takiego dialogu może wydawać się to nieco sztuczne i przesadzone. Dlatego ważne jest, </a:t>
            </a:r>
            <a:endParaRPr sz="4800"/>
          </a:p>
          <a:p>
            <a:pPr algn="l">
              <a:defRPr sz="5700">
                <a:latin typeface="Phosphate Inline"/>
                <a:ea typeface="Phosphate Inline"/>
                <a:cs typeface="Phosphate Inline"/>
                <a:sym typeface="Phosphate Inline"/>
              </a:defRPr>
            </a:pPr>
            <a:r>
              <a:rPr sz="4800"/>
              <a:t>aby opracować sobie taką wersję „3 x dlaczego?”, która w Twoim wydaniu </a:t>
            </a:r>
            <a:endParaRPr sz="4800"/>
          </a:p>
          <a:p>
            <a:pPr algn="l">
              <a:defRPr sz="5700">
                <a:latin typeface="Phosphate Inline"/>
                <a:ea typeface="Phosphate Inline"/>
                <a:cs typeface="Phosphate Inline"/>
                <a:sym typeface="Phosphate Inline"/>
              </a:defRPr>
            </a:pPr>
            <a:r>
              <a:rPr sz="4800"/>
              <a:t>będzie jak najbardziej naturalna. </a:t>
            </a:r>
          </a:p>
        </p:txBody>
      </p:sp>
      <p:pic>
        <p:nvPicPr>
          <p:cNvPr id="307" name="Zrzut ekranu 2023-06-24 o 11.36.54.png" descr="Zrzut ekranu 2023-06-24 o 11.36.54.png"/>
          <p:cNvPicPr>
            <a:picLocks noChangeAspect="1"/>
          </p:cNvPicPr>
          <p:nvPr/>
        </p:nvPicPr>
        <p:blipFill>
          <a:blip r:embed="rId5">
            <a:extLst/>
          </a:blip>
          <a:stretch>
            <a:fillRect/>
          </a:stretch>
        </p:blipFill>
        <p:spPr>
          <a:xfrm>
            <a:off x="17794343" y="10013130"/>
            <a:ext cx="2446050" cy="350875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4000">
        <p14:flip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02"/>
                                        </p:tgtEl>
                                        <p:attrNameLst>
                                          <p:attrName>style.visibility</p:attrName>
                                        </p:attrNameLst>
                                      </p:cBhvr>
                                      <p:to>
                                        <p:strVal val="visible"/>
                                      </p:to>
                                    </p:set>
                                    <p:animEffect filter="fade" transition="in">
                                      <p:cBhvr>
                                        <p:cTn id="7" dur="1000"/>
                                        <p:tgtEl>
                                          <p:spTgt spid="30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304"/>
                                        </p:tgtEl>
                                        <p:attrNameLst>
                                          <p:attrName>style.visibility</p:attrName>
                                        </p:attrNameLst>
                                      </p:cBhvr>
                                      <p:to>
                                        <p:strVal val="visible"/>
                                      </p:to>
                                    </p:set>
                                    <p:animEffect filter="fade" transition="in">
                                      <p:cBhvr>
                                        <p:cTn id="12" dur="1000"/>
                                        <p:tgtEl>
                                          <p:spTgt spid="304"/>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306"/>
                                        </p:tgtEl>
                                        <p:attrNameLst>
                                          <p:attrName>style.visibility</p:attrName>
                                        </p:attrNameLst>
                                      </p:cBhvr>
                                      <p:to>
                                        <p:strVal val="visible"/>
                                      </p:to>
                                    </p:set>
                                    <p:animEffect filter="fade" transition="in">
                                      <p:cBhvr>
                                        <p:cTn id="17" dur="1000"/>
                                        <p:tgtEl>
                                          <p:spTgt spid="3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6" grpId="3"/>
      <p:bldP build="whole" bldLvl="1" animBg="1" rev="0" advAuto="0" spid="302" grpId="1"/>
      <p:bldP build="whole" bldLvl="1" animBg="1" rev="0" advAuto="0" spid="304" grpId="2"/>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9" name="42082372-synthetic-white-leather-texture-or-background.jpg" descr="42082372-synthetic-white-leather-texture-or-background.jpg"/>
          <p:cNvPicPr>
            <a:picLocks noChangeAspect="1"/>
          </p:cNvPicPr>
          <p:nvPr/>
        </p:nvPicPr>
        <p:blipFill>
          <a:blip r:embed="rId2">
            <a:extLst/>
          </a:blip>
          <a:stretch>
            <a:fillRect/>
          </a:stretch>
        </p:blipFill>
        <p:spPr>
          <a:xfrm>
            <a:off x="-120454" y="-281838"/>
            <a:ext cx="24624908" cy="16063017"/>
          </a:xfrm>
          <a:prstGeom prst="rect">
            <a:avLst/>
          </a:prstGeom>
          <a:ln w="12700">
            <a:miter lim="400000"/>
          </a:ln>
        </p:spPr>
      </p:pic>
      <p:sp>
        <p:nvSpPr>
          <p:cNvPr id="310"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311"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312" name="Zapewne nie raz słyszysz powiedzenie „w życiu nie ma nic za darmo”. Zdania w tej kwestii są podzielone, ale w negocjacjach powinna…"/>
          <p:cNvSpPr txBox="1"/>
          <p:nvPr/>
        </p:nvSpPr>
        <p:spPr>
          <a:xfrm>
            <a:off x="187604" y="3748098"/>
            <a:ext cx="24008792" cy="280860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5700">
                <a:latin typeface="Phosphate Inline"/>
                <a:ea typeface="Phosphate Inline"/>
                <a:cs typeface="Phosphate Inline"/>
                <a:sym typeface="Phosphate Inline"/>
              </a:defRPr>
            </a:pPr>
            <a:r>
              <a:t>Zapewne nie raz słyszysz powiedzenie „w życiu nie ma nic za darmo”. Zdania w tej kwestii są podzielone, ale w negocjacjach powinna </a:t>
            </a:r>
          </a:p>
          <a:p>
            <a:pPr>
              <a:defRPr sz="5700">
                <a:latin typeface="Phosphate Inline"/>
                <a:ea typeface="Phosphate Inline"/>
                <a:cs typeface="Phosphate Inline"/>
                <a:sym typeface="Phosphate Inline"/>
              </a:defRPr>
            </a:pPr>
            <a:r>
              <a:t>to być Twoja żelazna zasada.  </a:t>
            </a:r>
          </a:p>
        </p:txBody>
      </p:sp>
      <p:sp>
        <p:nvSpPr>
          <p:cNvPr id="313" name="USTĘPSTWA"/>
          <p:cNvSpPr txBox="1"/>
          <p:nvPr/>
        </p:nvSpPr>
        <p:spPr>
          <a:xfrm>
            <a:off x="4099060" y="555163"/>
            <a:ext cx="6485891" cy="162559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0">
                <a:solidFill>
                  <a:srgbClr val="0433FF"/>
                </a:solidFill>
                <a:latin typeface="Phosphate Inline"/>
                <a:ea typeface="Phosphate Inline"/>
                <a:cs typeface="Phosphate Inline"/>
                <a:sym typeface="Phosphate Inline"/>
              </a:defRPr>
            </a:lvl1pPr>
          </a:lstStyle>
          <a:p>
            <a:pPr/>
            <a:r>
              <a:t>USTĘPSTWA </a:t>
            </a:r>
          </a:p>
        </p:txBody>
      </p:sp>
      <p:pic>
        <p:nvPicPr>
          <p:cNvPr id="314" name="perception-3110813-1024x683.jpg" descr="perception-3110813-1024x683.jpg"/>
          <p:cNvPicPr>
            <a:picLocks noChangeAspect="1"/>
          </p:cNvPicPr>
          <p:nvPr/>
        </p:nvPicPr>
        <p:blipFill>
          <a:blip r:embed="rId4">
            <a:extLst/>
          </a:blip>
          <a:stretch>
            <a:fillRect/>
          </a:stretch>
        </p:blipFill>
        <p:spPr>
          <a:xfrm>
            <a:off x="786750" y="231080"/>
            <a:ext cx="2881275" cy="1921789"/>
          </a:xfrm>
          <a:prstGeom prst="rect">
            <a:avLst/>
          </a:prstGeom>
          <a:ln w="12700">
            <a:miter lim="400000"/>
          </a:ln>
        </p:spPr>
      </p:pic>
      <p:sp>
        <p:nvSpPr>
          <p:cNvPr id="315" name="Ustępstwa w negocjacjach mogą być bardzo skuteczną techniką. Wystarczy, że zastosujesz kilka podstawowych zasad."/>
          <p:cNvSpPr txBox="1"/>
          <p:nvPr/>
        </p:nvSpPr>
        <p:spPr>
          <a:xfrm>
            <a:off x="463772" y="8151930"/>
            <a:ext cx="23456456" cy="18942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700">
                <a:latin typeface="Phosphate Inline"/>
                <a:ea typeface="Phosphate Inline"/>
                <a:cs typeface="Phosphate Inline"/>
                <a:sym typeface="Phosphate Inline"/>
              </a:defRPr>
            </a:lvl1pPr>
          </a:lstStyle>
          <a:p>
            <a:pPr/>
            <a:r>
              <a:t>Ustępstwa w negocjacjach mogą być bardzo skuteczną techniką. Wystarczy, że zastosujesz kilka podstawowych zasad. </a:t>
            </a:r>
          </a:p>
        </p:txBody>
      </p:sp>
      <p:pic>
        <p:nvPicPr>
          <p:cNvPr id="316" name="Zrzut ekranu 2023-06-24 o 11.36.54.png" descr="Zrzut ekranu 2023-06-24 o 11.36.54.png"/>
          <p:cNvPicPr>
            <a:picLocks noChangeAspect="1"/>
          </p:cNvPicPr>
          <p:nvPr/>
        </p:nvPicPr>
        <p:blipFill>
          <a:blip r:embed="rId5">
            <a:extLst/>
          </a:blip>
          <a:stretch>
            <a:fillRect/>
          </a:stretch>
        </p:blipFill>
        <p:spPr>
          <a:xfrm>
            <a:off x="434707" y="10013130"/>
            <a:ext cx="2446050" cy="350875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4000">
        <p14:flip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12"/>
                                        </p:tgtEl>
                                        <p:attrNameLst>
                                          <p:attrName>style.visibility</p:attrName>
                                        </p:attrNameLst>
                                      </p:cBhvr>
                                      <p:to>
                                        <p:strVal val="visible"/>
                                      </p:to>
                                    </p:set>
                                    <p:animEffect filter="fade" transition="in">
                                      <p:cBhvr>
                                        <p:cTn id="7" dur="1000"/>
                                        <p:tgtEl>
                                          <p:spTgt spid="31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315"/>
                                        </p:tgtEl>
                                        <p:attrNameLst>
                                          <p:attrName>style.visibility</p:attrName>
                                        </p:attrNameLst>
                                      </p:cBhvr>
                                      <p:to>
                                        <p:strVal val="visible"/>
                                      </p:to>
                                    </p:set>
                                    <p:animEffect filter="fade" transition="in">
                                      <p:cBhvr>
                                        <p:cTn id="12" dur="1000"/>
                                        <p:tgtEl>
                                          <p:spTgt spid="3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2" grpId="1"/>
      <p:bldP build="whole" bldLvl="1" animBg="1" rev="0" advAuto="0" spid="315" grpId="2"/>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8" name="42082372-synthetic-white-leather-texture-or-background.jpg" descr="42082372-synthetic-white-leather-texture-or-background.jpg"/>
          <p:cNvPicPr>
            <a:picLocks noChangeAspect="1"/>
          </p:cNvPicPr>
          <p:nvPr/>
        </p:nvPicPr>
        <p:blipFill>
          <a:blip r:embed="rId2">
            <a:extLst/>
          </a:blip>
          <a:stretch>
            <a:fillRect/>
          </a:stretch>
        </p:blipFill>
        <p:spPr>
          <a:xfrm>
            <a:off x="-120454" y="-281838"/>
            <a:ext cx="24624908" cy="16063017"/>
          </a:xfrm>
          <a:prstGeom prst="rect">
            <a:avLst/>
          </a:prstGeom>
          <a:ln w="12700">
            <a:miter lim="400000"/>
          </a:ln>
        </p:spPr>
      </p:pic>
      <p:sp>
        <p:nvSpPr>
          <p:cNvPr id="319"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320"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321" name="Ustępuj z widocznym oporem.Nawet jeśli ustępstwo znaczy dla…"/>
          <p:cNvSpPr txBox="1"/>
          <p:nvPr/>
        </p:nvSpPr>
        <p:spPr>
          <a:xfrm>
            <a:off x="1544549" y="503792"/>
            <a:ext cx="21294903" cy="239458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900">
                <a:latin typeface="Phosphate Inline"/>
                <a:ea typeface="Phosphate Inline"/>
                <a:cs typeface="Phosphate Inline"/>
                <a:sym typeface="Phosphate Inline"/>
              </a:defRPr>
            </a:pPr>
            <a:r>
              <a:t>Ustępuj z widocznym oporem.Nawet jeśli ustępstwo znaczy dla </a:t>
            </a:r>
          </a:p>
          <a:p>
            <a:pPr>
              <a:defRPr sz="4900">
                <a:latin typeface="Phosphate Inline"/>
                <a:ea typeface="Phosphate Inline"/>
                <a:cs typeface="Phosphate Inline"/>
                <a:sym typeface="Phosphate Inline"/>
              </a:defRPr>
            </a:pPr>
            <a:r>
              <a:t>Ciebie niewiele, to niech zajmie Ci trochę czasu. W praktyce zdarza się, </a:t>
            </a:r>
          </a:p>
          <a:p>
            <a:pPr>
              <a:defRPr sz="4900">
                <a:latin typeface="Phosphate Inline"/>
                <a:ea typeface="Phosphate Inline"/>
                <a:cs typeface="Phosphate Inline"/>
                <a:sym typeface="Phosphate Inline"/>
              </a:defRPr>
            </a:pPr>
            <a:r>
              <a:t>że negocjatorzy robią mały teatr ze swojego ustępstwa.  </a:t>
            </a:r>
          </a:p>
        </p:txBody>
      </p:sp>
      <p:sp>
        <p:nvSpPr>
          <p:cNvPr id="322" name="Dziel przedmiot ustępstwa na mniejsze części. Nie ustępuj od razu z całości. Ludzie rewanżują się za małe ustępstwa, za duże chcą więcej."/>
          <p:cNvSpPr txBox="1"/>
          <p:nvPr/>
        </p:nvSpPr>
        <p:spPr>
          <a:xfrm>
            <a:off x="821435" y="2979717"/>
            <a:ext cx="22741129" cy="161988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900">
                <a:latin typeface="Phosphate Inline"/>
                <a:ea typeface="Phosphate Inline"/>
                <a:cs typeface="Phosphate Inline"/>
                <a:sym typeface="Phosphate Inline"/>
              </a:defRPr>
            </a:lvl1pPr>
          </a:lstStyle>
          <a:p>
            <a:pPr/>
            <a:r>
              <a:t>Dziel przedmiot ustępstwa na mniejsze części. Nie ustępuj od razu z całości. Ludzie rewanżują się za małe ustępstwa, za duże chcą więcej. </a:t>
            </a:r>
          </a:p>
        </p:txBody>
      </p:sp>
      <p:sp>
        <p:nvSpPr>
          <p:cNvPr id="323" name="Za swoje ustępstwo domagaj się ustępstwa drugiej strony.…"/>
          <p:cNvSpPr txBox="1"/>
          <p:nvPr/>
        </p:nvSpPr>
        <p:spPr>
          <a:xfrm>
            <a:off x="3251206" y="4680942"/>
            <a:ext cx="17881588" cy="161988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900">
                <a:latin typeface="Phosphate Inline"/>
                <a:ea typeface="Phosphate Inline"/>
                <a:cs typeface="Phosphate Inline"/>
                <a:sym typeface="Phosphate Inline"/>
              </a:defRPr>
            </a:pPr>
            <a:r>
              <a:t>Za swoje ustępstwo domagaj się ustępstwa drugiej strony. </a:t>
            </a:r>
          </a:p>
          <a:p>
            <a:pPr>
              <a:defRPr sz="4900">
                <a:latin typeface="Phosphate Inline"/>
                <a:ea typeface="Phosphate Inline"/>
                <a:cs typeface="Phosphate Inline"/>
                <a:sym typeface="Phosphate Inline"/>
              </a:defRPr>
            </a:pPr>
            <a:r>
              <a:t>Nie ustępuj za darmo. </a:t>
            </a:r>
          </a:p>
        </p:txBody>
      </p:sp>
      <p:sp>
        <p:nvSpPr>
          <p:cNvPr id="324" name="Jeśli robisz ustępstwa w tej samej kwestii, stopniowo zmniejszaj ich wymiar."/>
          <p:cNvSpPr txBox="1"/>
          <p:nvPr/>
        </p:nvSpPr>
        <p:spPr>
          <a:xfrm>
            <a:off x="651236" y="6382167"/>
            <a:ext cx="23081527" cy="84518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900">
                <a:latin typeface="Phosphate Inline"/>
                <a:ea typeface="Phosphate Inline"/>
                <a:cs typeface="Phosphate Inline"/>
                <a:sym typeface="Phosphate Inline"/>
              </a:defRPr>
            </a:lvl1pPr>
          </a:lstStyle>
          <a:p>
            <a:pPr/>
            <a:r>
              <a:t>Jeśli robisz ustępstwa w tej samej kwestii, stopniowo zmniejszaj ich wymiar. </a:t>
            </a:r>
          </a:p>
        </p:txBody>
      </p:sp>
      <p:sp>
        <p:nvSpPr>
          <p:cNvPr id="325" name="Co jakiś czas przypominaj rozmówcy o Twoich ustępstwach."/>
          <p:cNvSpPr txBox="1"/>
          <p:nvPr/>
        </p:nvSpPr>
        <p:spPr>
          <a:xfrm>
            <a:off x="2481113" y="7327129"/>
            <a:ext cx="18752808" cy="84518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900">
                <a:latin typeface="Phosphate Inline"/>
                <a:ea typeface="Phosphate Inline"/>
                <a:cs typeface="Phosphate Inline"/>
                <a:sym typeface="Phosphate Inline"/>
              </a:defRPr>
            </a:lvl1pPr>
          </a:lstStyle>
          <a:p>
            <a:pPr/>
            <a:r>
              <a:t>Co jakiś czas przypominaj rozmówcy o Twoich ustępstwach. </a:t>
            </a:r>
          </a:p>
        </p:txBody>
      </p:sp>
      <p:sp>
        <p:nvSpPr>
          <p:cNvPr id="326" name="Jeśli zrobiłeś ustępstwo, doceń Twego rozmówcę. Nie wielkość ustępstwa satysfakcjonuje najbardziej, ale sposób w jaki to robisz."/>
          <p:cNvSpPr txBox="1"/>
          <p:nvPr/>
        </p:nvSpPr>
        <p:spPr>
          <a:xfrm>
            <a:off x="666175" y="8219172"/>
            <a:ext cx="22382684" cy="161988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900">
                <a:latin typeface="Phosphate Inline"/>
                <a:ea typeface="Phosphate Inline"/>
                <a:cs typeface="Phosphate Inline"/>
                <a:sym typeface="Phosphate Inline"/>
              </a:defRPr>
            </a:lvl1pPr>
          </a:lstStyle>
          <a:p>
            <a:pPr/>
            <a:r>
              <a:t>Jeśli zrobiłeś ustępstwo, doceń Twego rozmówcę. Nie wielkość ustępstwa satysfakcjonuje najbardziej, ale sposób w jaki to robisz. </a:t>
            </a:r>
          </a:p>
        </p:txBody>
      </p:sp>
      <p:pic>
        <p:nvPicPr>
          <p:cNvPr id="327" name="Zrzut ekranu 2023-06-24 o 11.36.54.png" descr="Zrzut ekranu 2023-06-24 o 11.36.54.png"/>
          <p:cNvPicPr>
            <a:picLocks noChangeAspect="1"/>
          </p:cNvPicPr>
          <p:nvPr/>
        </p:nvPicPr>
        <p:blipFill>
          <a:blip r:embed="rId4">
            <a:extLst/>
          </a:blip>
          <a:stretch>
            <a:fillRect/>
          </a:stretch>
        </p:blipFill>
        <p:spPr>
          <a:xfrm>
            <a:off x="434707" y="10013130"/>
            <a:ext cx="2446050" cy="350875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4000">
        <p14:flip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21"/>
                                        </p:tgtEl>
                                        <p:attrNameLst>
                                          <p:attrName>style.visibility</p:attrName>
                                        </p:attrNameLst>
                                      </p:cBhvr>
                                      <p:to>
                                        <p:strVal val="visible"/>
                                      </p:to>
                                    </p:set>
                                    <p:animEffect filter="fade" transition="in">
                                      <p:cBhvr>
                                        <p:cTn id="7" dur="1000"/>
                                        <p:tgtEl>
                                          <p:spTgt spid="32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322"/>
                                        </p:tgtEl>
                                        <p:attrNameLst>
                                          <p:attrName>style.visibility</p:attrName>
                                        </p:attrNameLst>
                                      </p:cBhvr>
                                      <p:to>
                                        <p:strVal val="visible"/>
                                      </p:to>
                                    </p:set>
                                    <p:animEffect filter="fade" transition="in">
                                      <p:cBhvr>
                                        <p:cTn id="12" dur="1000"/>
                                        <p:tgtEl>
                                          <p:spTgt spid="322"/>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323"/>
                                        </p:tgtEl>
                                        <p:attrNameLst>
                                          <p:attrName>style.visibility</p:attrName>
                                        </p:attrNameLst>
                                      </p:cBhvr>
                                      <p:to>
                                        <p:strVal val="visible"/>
                                      </p:to>
                                    </p:set>
                                    <p:animEffect filter="fade" transition="in">
                                      <p:cBhvr>
                                        <p:cTn id="17" dur="1000"/>
                                        <p:tgtEl>
                                          <p:spTgt spid="323"/>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324"/>
                                        </p:tgtEl>
                                        <p:attrNameLst>
                                          <p:attrName>style.visibility</p:attrName>
                                        </p:attrNameLst>
                                      </p:cBhvr>
                                      <p:to>
                                        <p:strVal val="visible"/>
                                      </p:to>
                                    </p:set>
                                    <p:animEffect filter="fade" transition="in">
                                      <p:cBhvr>
                                        <p:cTn id="22" dur="1000"/>
                                        <p:tgtEl>
                                          <p:spTgt spid="324"/>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5" fill="hold">
                                  <p:stCondLst>
                                    <p:cond delay="0"/>
                                  </p:stCondLst>
                                  <p:iterate type="el" backwards="0">
                                    <p:tmAbs val="0"/>
                                  </p:iterate>
                                  <p:childTnLst>
                                    <p:set>
                                      <p:cBhvr>
                                        <p:cTn id="26" fill="hold"/>
                                        <p:tgtEl>
                                          <p:spTgt spid="325"/>
                                        </p:tgtEl>
                                        <p:attrNameLst>
                                          <p:attrName>style.visibility</p:attrName>
                                        </p:attrNameLst>
                                      </p:cBhvr>
                                      <p:to>
                                        <p:strVal val="visible"/>
                                      </p:to>
                                    </p:set>
                                    <p:animEffect filter="fade" transition="in">
                                      <p:cBhvr>
                                        <p:cTn id="27" dur="1000"/>
                                        <p:tgtEl>
                                          <p:spTgt spid="325"/>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10" grpId="6" fill="hold">
                                  <p:stCondLst>
                                    <p:cond delay="0"/>
                                  </p:stCondLst>
                                  <p:iterate type="el" backwards="0">
                                    <p:tmAbs val="0"/>
                                  </p:iterate>
                                  <p:childTnLst>
                                    <p:set>
                                      <p:cBhvr>
                                        <p:cTn id="31" fill="hold"/>
                                        <p:tgtEl>
                                          <p:spTgt spid="326"/>
                                        </p:tgtEl>
                                        <p:attrNameLst>
                                          <p:attrName>style.visibility</p:attrName>
                                        </p:attrNameLst>
                                      </p:cBhvr>
                                      <p:to>
                                        <p:strVal val="visible"/>
                                      </p:to>
                                    </p:set>
                                    <p:animEffect filter="fade" transition="in">
                                      <p:cBhvr>
                                        <p:cTn id="32" dur="1000"/>
                                        <p:tgtEl>
                                          <p:spTgt spid="3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1" grpId="1"/>
      <p:bldP build="whole" bldLvl="1" animBg="1" rev="0" advAuto="0" spid="323" grpId="3"/>
      <p:bldP build="whole" bldLvl="1" animBg="1" rev="0" advAuto="0" spid="324" grpId="4"/>
      <p:bldP build="whole" bldLvl="1" animBg="1" rev="0" advAuto="0" spid="325" grpId="5"/>
      <p:bldP build="whole" bldLvl="1" animBg="1" rev="0" advAuto="0" spid="322" grpId="2"/>
      <p:bldP build="whole" bldLvl="1" animBg="1" rev="0" advAuto="0" spid="326" grpId="6"/>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0" name="42082372-synthetic-white-leather-texture-or-background.jpg" descr="42082372-synthetic-white-leather-texture-or-background.jpg"/>
          <p:cNvPicPr>
            <a:picLocks noChangeAspect="1"/>
          </p:cNvPicPr>
          <p:nvPr/>
        </p:nvPicPr>
        <p:blipFill>
          <a:blip r:embed="rId2">
            <a:extLst/>
          </a:blip>
          <a:stretch>
            <a:fillRect/>
          </a:stretch>
        </p:blipFill>
        <p:spPr>
          <a:xfrm>
            <a:off x="-74176" y="-47700"/>
            <a:ext cx="24624909" cy="16063017"/>
          </a:xfrm>
          <a:prstGeom prst="rect">
            <a:avLst/>
          </a:prstGeom>
          <a:ln w="12700">
            <a:miter lim="400000"/>
          </a:ln>
        </p:spPr>
      </p:pic>
      <p:sp>
        <p:nvSpPr>
          <p:cNvPr id="171"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172"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173" name="Technik które trzeba znać"/>
          <p:cNvSpPr txBox="1"/>
          <p:nvPr/>
        </p:nvSpPr>
        <p:spPr>
          <a:xfrm>
            <a:off x="3867784" y="177051"/>
            <a:ext cx="16648431" cy="162559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0">
                <a:latin typeface="Phosphate Inline"/>
                <a:ea typeface="Phosphate Inline"/>
                <a:cs typeface="Phosphate Inline"/>
                <a:sym typeface="Phosphate Inline"/>
              </a:defRPr>
            </a:lvl1pPr>
          </a:lstStyle>
          <a:p>
            <a:pPr/>
            <a:r>
              <a:t>Technik które trzeba znać </a:t>
            </a:r>
          </a:p>
        </p:txBody>
      </p:sp>
      <p:sp>
        <p:nvSpPr>
          <p:cNvPr id="174" name="Próbny balon"/>
          <p:cNvSpPr txBox="1"/>
          <p:nvPr/>
        </p:nvSpPr>
        <p:spPr>
          <a:xfrm>
            <a:off x="3542279" y="3102117"/>
            <a:ext cx="5097628" cy="9798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700">
                <a:latin typeface="Phosphate Inline"/>
                <a:ea typeface="Phosphate Inline"/>
                <a:cs typeface="Phosphate Inline"/>
                <a:sym typeface="Phosphate Inline"/>
              </a:defRPr>
            </a:lvl1pPr>
          </a:lstStyle>
          <a:p>
            <a:pPr/>
            <a:r>
              <a:t>Próbny balon</a:t>
            </a:r>
          </a:p>
        </p:txBody>
      </p:sp>
      <p:sp>
        <p:nvSpPr>
          <p:cNvPr id="175" name="Uszczegóławianie propozycji"/>
          <p:cNvSpPr txBox="1"/>
          <p:nvPr/>
        </p:nvSpPr>
        <p:spPr>
          <a:xfrm>
            <a:off x="764675" y="4619416"/>
            <a:ext cx="10652837" cy="97980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700">
                <a:latin typeface="Phosphate Inline"/>
                <a:ea typeface="Phosphate Inline"/>
                <a:cs typeface="Phosphate Inline"/>
                <a:sym typeface="Phosphate Inline"/>
              </a:defRPr>
            </a:lvl1pPr>
          </a:lstStyle>
          <a:p>
            <a:pPr/>
            <a:r>
              <a:t>Uszczegóławianie propozycji</a:t>
            </a:r>
          </a:p>
        </p:txBody>
      </p:sp>
      <p:sp>
        <p:nvSpPr>
          <p:cNvPr id="176" name="A to ciekawe"/>
          <p:cNvSpPr txBox="1"/>
          <p:nvPr/>
        </p:nvSpPr>
        <p:spPr>
          <a:xfrm>
            <a:off x="3830029" y="6136715"/>
            <a:ext cx="4522128" cy="97980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700">
                <a:latin typeface="Phosphate Inline"/>
                <a:ea typeface="Phosphate Inline"/>
                <a:cs typeface="Phosphate Inline"/>
                <a:sym typeface="Phosphate Inline"/>
              </a:defRPr>
            </a:lvl1pPr>
          </a:lstStyle>
          <a:p>
            <a:pPr/>
            <a:r>
              <a:t>A to ciekawe</a:t>
            </a:r>
          </a:p>
        </p:txBody>
      </p:sp>
      <p:sp>
        <p:nvSpPr>
          <p:cNvPr id="177" name="Integracja"/>
          <p:cNvSpPr txBox="1"/>
          <p:nvPr/>
        </p:nvSpPr>
        <p:spPr>
          <a:xfrm>
            <a:off x="4084842" y="7559464"/>
            <a:ext cx="4012502" cy="9798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700">
                <a:latin typeface="Phosphate Inline"/>
                <a:ea typeface="Phosphate Inline"/>
                <a:cs typeface="Phosphate Inline"/>
                <a:sym typeface="Phosphate Inline"/>
              </a:defRPr>
            </a:lvl1pPr>
          </a:lstStyle>
          <a:p>
            <a:pPr/>
            <a:r>
              <a:t>Integracja</a:t>
            </a:r>
          </a:p>
        </p:txBody>
      </p:sp>
      <p:sp>
        <p:nvSpPr>
          <p:cNvPr id="178" name="Odzwierciedlanie"/>
          <p:cNvSpPr txBox="1"/>
          <p:nvPr/>
        </p:nvSpPr>
        <p:spPr>
          <a:xfrm>
            <a:off x="2934203" y="8982214"/>
            <a:ext cx="6313780" cy="9798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700">
                <a:latin typeface="Phosphate Inline"/>
                <a:ea typeface="Phosphate Inline"/>
                <a:cs typeface="Phosphate Inline"/>
                <a:sym typeface="Phosphate Inline"/>
              </a:defRPr>
            </a:lvl1pPr>
          </a:lstStyle>
          <a:p>
            <a:pPr/>
            <a:r>
              <a:t>Odzwierciedlanie</a:t>
            </a:r>
          </a:p>
        </p:txBody>
      </p:sp>
      <p:sp>
        <p:nvSpPr>
          <p:cNvPr id="179" name="Pytania"/>
          <p:cNvSpPr txBox="1"/>
          <p:nvPr/>
        </p:nvSpPr>
        <p:spPr>
          <a:xfrm>
            <a:off x="16857451" y="3102117"/>
            <a:ext cx="2870912" cy="9798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700">
                <a:latin typeface="Phosphate Inline"/>
                <a:ea typeface="Phosphate Inline"/>
                <a:cs typeface="Phosphate Inline"/>
                <a:sym typeface="Phosphate Inline"/>
              </a:defRPr>
            </a:lvl1pPr>
          </a:lstStyle>
          <a:p>
            <a:pPr/>
            <a:r>
              <a:t>Pytania</a:t>
            </a:r>
          </a:p>
        </p:txBody>
      </p:sp>
      <p:sp>
        <p:nvSpPr>
          <p:cNvPr id="180" name="3 x dlaczego ?"/>
          <p:cNvSpPr txBox="1"/>
          <p:nvPr/>
        </p:nvSpPr>
        <p:spPr>
          <a:xfrm>
            <a:off x="15815396" y="4619416"/>
            <a:ext cx="4955021" cy="97980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700">
                <a:latin typeface="Phosphate Inline"/>
                <a:ea typeface="Phosphate Inline"/>
                <a:cs typeface="Phosphate Inline"/>
                <a:sym typeface="Phosphate Inline"/>
              </a:defRPr>
            </a:lvl1pPr>
          </a:lstStyle>
          <a:p>
            <a:pPr/>
            <a:r>
              <a:t>3 x dlaczego ?</a:t>
            </a:r>
          </a:p>
        </p:txBody>
      </p:sp>
      <p:sp>
        <p:nvSpPr>
          <p:cNvPr id="181" name="Ustępstwa"/>
          <p:cNvSpPr txBox="1"/>
          <p:nvPr/>
        </p:nvSpPr>
        <p:spPr>
          <a:xfrm>
            <a:off x="16473060" y="6136715"/>
            <a:ext cx="3639694" cy="97980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700">
                <a:latin typeface="Phosphate Inline"/>
                <a:ea typeface="Phosphate Inline"/>
                <a:cs typeface="Phosphate Inline"/>
                <a:sym typeface="Phosphate Inline"/>
              </a:defRPr>
            </a:lvl1pPr>
          </a:lstStyle>
          <a:p>
            <a:pPr/>
            <a:r>
              <a:t>Ustępstwa</a:t>
            </a:r>
          </a:p>
        </p:txBody>
      </p:sp>
      <p:sp>
        <p:nvSpPr>
          <p:cNvPr id="182" name="Jedna karta"/>
          <p:cNvSpPr txBox="1"/>
          <p:nvPr/>
        </p:nvSpPr>
        <p:spPr>
          <a:xfrm>
            <a:off x="16109662" y="7559464"/>
            <a:ext cx="4366489" cy="9798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700">
                <a:latin typeface="Phosphate Inline"/>
                <a:ea typeface="Phosphate Inline"/>
                <a:cs typeface="Phosphate Inline"/>
                <a:sym typeface="Phosphate Inline"/>
              </a:defRPr>
            </a:lvl1pPr>
          </a:lstStyle>
          <a:p>
            <a:pPr/>
            <a:r>
              <a:t>Jedna karta</a:t>
            </a:r>
          </a:p>
        </p:txBody>
      </p:sp>
      <p:sp>
        <p:nvSpPr>
          <p:cNvPr id="183" name="Tak, ale …"/>
          <p:cNvSpPr txBox="1"/>
          <p:nvPr/>
        </p:nvSpPr>
        <p:spPr>
          <a:xfrm>
            <a:off x="16516494" y="8982214"/>
            <a:ext cx="3552826" cy="9798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700">
                <a:latin typeface="Phosphate Inline"/>
                <a:ea typeface="Phosphate Inline"/>
                <a:cs typeface="Phosphate Inline"/>
                <a:sym typeface="Phosphate Inline"/>
              </a:defRPr>
            </a:lvl1pPr>
          </a:lstStyle>
          <a:p>
            <a:pPr/>
            <a:r>
              <a:t>Tak, ale …</a:t>
            </a:r>
          </a:p>
        </p:txBody>
      </p:sp>
      <p:pic>
        <p:nvPicPr>
          <p:cNvPr id="184" name="Zrzut ekranu 2023-06-24 o 11.36.54.png" descr="Zrzut ekranu 2023-06-24 o 11.36.54.png"/>
          <p:cNvPicPr>
            <a:picLocks noChangeAspect="1"/>
          </p:cNvPicPr>
          <p:nvPr/>
        </p:nvPicPr>
        <p:blipFill>
          <a:blip r:embed="rId4">
            <a:extLst/>
          </a:blip>
          <a:stretch>
            <a:fillRect/>
          </a:stretch>
        </p:blipFill>
        <p:spPr>
          <a:xfrm>
            <a:off x="434707" y="10013130"/>
            <a:ext cx="2446050" cy="3508753"/>
          </a:xfrm>
          <a:prstGeom prst="rect">
            <a:avLst/>
          </a:prstGeom>
          <a:ln w="12700">
            <a:miter lim="400000"/>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advClick="1" p14:dur="2000">
        <p159:morph option="byObjec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74"/>
                                        </p:tgtEl>
                                        <p:attrNameLst>
                                          <p:attrName>style.visibility</p:attrName>
                                        </p:attrNameLst>
                                      </p:cBhvr>
                                      <p:to>
                                        <p:strVal val="visible"/>
                                      </p:to>
                                    </p:set>
                                    <p:animEffect filter="fade" transition="in">
                                      <p:cBhvr>
                                        <p:cTn id="7" dur="1000"/>
                                        <p:tgtEl>
                                          <p:spTgt spid="17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175"/>
                                        </p:tgtEl>
                                        <p:attrNameLst>
                                          <p:attrName>style.visibility</p:attrName>
                                        </p:attrNameLst>
                                      </p:cBhvr>
                                      <p:to>
                                        <p:strVal val="visible"/>
                                      </p:to>
                                    </p:set>
                                    <p:animEffect filter="fade" transition="in">
                                      <p:cBhvr>
                                        <p:cTn id="12" dur="1000"/>
                                        <p:tgtEl>
                                          <p:spTgt spid="175"/>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176"/>
                                        </p:tgtEl>
                                        <p:attrNameLst>
                                          <p:attrName>style.visibility</p:attrName>
                                        </p:attrNameLst>
                                      </p:cBhvr>
                                      <p:to>
                                        <p:strVal val="visible"/>
                                      </p:to>
                                    </p:set>
                                    <p:animEffect filter="fade" transition="in">
                                      <p:cBhvr>
                                        <p:cTn id="17" dur="1000"/>
                                        <p:tgtEl>
                                          <p:spTgt spid="176"/>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177"/>
                                        </p:tgtEl>
                                        <p:attrNameLst>
                                          <p:attrName>style.visibility</p:attrName>
                                        </p:attrNameLst>
                                      </p:cBhvr>
                                      <p:to>
                                        <p:strVal val="visible"/>
                                      </p:to>
                                    </p:set>
                                    <p:animEffect filter="fade" transition="in">
                                      <p:cBhvr>
                                        <p:cTn id="22" dur="1000"/>
                                        <p:tgtEl>
                                          <p:spTgt spid="177"/>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5" fill="hold">
                                  <p:stCondLst>
                                    <p:cond delay="0"/>
                                  </p:stCondLst>
                                  <p:iterate type="el" backwards="0">
                                    <p:tmAbs val="0"/>
                                  </p:iterate>
                                  <p:childTnLst>
                                    <p:set>
                                      <p:cBhvr>
                                        <p:cTn id="26" fill="hold"/>
                                        <p:tgtEl>
                                          <p:spTgt spid="178"/>
                                        </p:tgtEl>
                                        <p:attrNameLst>
                                          <p:attrName>style.visibility</p:attrName>
                                        </p:attrNameLst>
                                      </p:cBhvr>
                                      <p:to>
                                        <p:strVal val="visible"/>
                                      </p:to>
                                    </p:set>
                                    <p:animEffect filter="fade" transition="in">
                                      <p:cBhvr>
                                        <p:cTn id="27" dur="1000"/>
                                        <p:tgtEl>
                                          <p:spTgt spid="178"/>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10" grpId="6" fill="hold">
                                  <p:stCondLst>
                                    <p:cond delay="0"/>
                                  </p:stCondLst>
                                  <p:iterate type="el" backwards="0">
                                    <p:tmAbs val="0"/>
                                  </p:iterate>
                                  <p:childTnLst>
                                    <p:set>
                                      <p:cBhvr>
                                        <p:cTn id="31" fill="hold"/>
                                        <p:tgtEl>
                                          <p:spTgt spid="179"/>
                                        </p:tgtEl>
                                        <p:attrNameLst>
                                          <p:attrName>style.visibility</p:attrName>
                                        </p:attrNameLst>
                                      </p:cBhvr>
                                      <p:to>
                                        <p:strVal val="visible"/>
                                      </p:to>
                                    </p:set>
                                    <p:animEffect filter="fade" transition="in">
                                      <p:cBhvr>
                                        <p:cTn id="32" dur="1000"/>
                                        <p:tgtEl>
                                          <p:spTgt spid="179"/>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10" grpId="7" fill="hold">
                                  <p:stCondLst>
                                    <p:cond delay="0"/>
                                  </p:stCondLst>
                                  <p:iterate type="el" backwards="0">
                                    <p:tmAbs val="0"/>
                                  </p:iterate>
                                  <p:childTnLst>
                                    <p:set>
                                      <p:cBhvr>
                                        <p:cTn id="36" fill="hold"/>
                                        <p:tgtEl>
                                          <p:spTgt spid="180"/>
                                        </p:tgtEl>
                                        <p:attrNameLst>
                                          <p:attrName>style.visibility</p:attrName>
                                        </p:attrNameLst>
                                      </p:cBhvr>
                                      <p:to>
                                        <p:strVal val="visible"/>
                                      </p:to>
                                    </p:set>
                                    <p:animEffect filter="fade" transition="in">
                                      <p:cBhvr>
                                        <p:cTn id="37" dur="1000"/>
                                        <p:tgtEl>
                                          <p:spTgt spid="180"/>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10" grpId="8" fill="hold">
                                  <p:stCondLst>
                                    <p:cond delay="0"/>
                                  </p:stCondLst>
                                  <p:iterate type="el" backwards="0">
                                    <p:tmAbs val="0"/>
                                  </p:iterate>
                                  <p:childTnLst>
                                    <p:set>
                                      <p:cBhvr>
                                        <p:cTn id="41" fill="hold"/>
                                        <p:tgtEl>
                                          <p:spTgt spid="181"/>
                                        </p:tgtEl>
                                        <p:attrNameLst>
                                          <p:attrName>style.visibility</p:attrName>
                                        </p:attrNameLst>
                                      </p:cBhvr>
                                      <p:to>
                                        <p:strVal val="visible"/>
                                      </p:to>
                                    </p:set>
                                    <p:animEffect filter="fade" transition="in">
                                      <p:cBhvr>
                                        <p:cTn id="42" dur="1000"/>
                                        <p:tgtEl>
                                          <p:spTgt spid="181"/>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ID="10" grpId="9" fill="hold">
                                  <p:stCondLst>
                                    <p:cond delay="0"/>
                                  </p:stCondLst>
                                  <p:iterate type="el" backwards="0">
                                    <p:tmAbs val="0"/>
                                  </p:iterate>
                                  <p:childTnLst>
                                    <p:set>
                                      <p:cBhvr>
                                        <p:cTn id="46" fill="hold"/>
                                        <p:tgtEl>
                                          <p:spTgt spid="182"/>
                                        </p:tgtEl>
                                        <p:attrNameLst>
                                          <p:attrName>style.visibility</p:attrName>
                                        </p:attrNameLst>
                                      </p:cBhvr>
                                      <p:to>
                                        <p:strVal val="visible"/>
                                      </p:to>
                                    </p:set>
                                    <p:animEffect filter="fade" transition="in">
                                      <p:cBhvr>
                                        <p:cTn id="47" dur="1000"/>
                                        <p:tgtEl>
                                          <p:spTgt spid="182"/>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ID="10" grpId="10" fill="hold">
                                  <p:stCondLst>
                                    <p:cond delay="0"/>
                                  </p:stCondLst>
                                  <p:iterate type="el" backwards="0">
                                    <p:tmAbs val="0"/>
                                  </p:iterate>
                                  <p:childTnLst>
                                    <p:set>
                                      <p:cBhvr>
                                        <p:cTn id="51" fill="hold"/>
                                        <p:tgtEl>
                                          <p:spTgt spid="183"/>
                                        </p:tgtEl>
                                        <p:attrNameLst>
                                          <p:attrName>style.visibility</p:attrName>
                                        </p:attrNameLst>
                                      </p:cBhvr>
                                      <p:to>
                                        <p:strVal val="visible"/>
                                      </p:to>
                                    </p:set>
                                    <p:animEffect filter="fade" transition="in">
                                      <p:cBhvr>
                                        <p:cTn id="52" dur="1000"/>
                                        <p:tgtEl>
                                          <p:spTgt spid="1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9" grpId="6"/>
      <p:bldP build="whole" bldLvl="1" animBg="1" rev="0" advAuto="0" spid="180" grpId="7"/>
      <p:bldP build="whole" bldLvl="1" animBg="1" rev="0" advAuto="0" spid="183" grpId="10"/>
      <p:bldP build="whole" bldLvl="1" animBg="1" rev="0" advAuto="0" spid="175" grpId="2"/>
      <p:bldP build="whole" bldLvl="1" animBg="1" rev="0" advAuto="0" spid="174" grpId="1"/>
      <p:bldP build="whole" bldLvl="1" animBg="1" rev="0" advAuto="0" spid="177" grpId="4"/>
      <p:bldP build="whole" bldLvl="1" animBg="1" rev="0" advAuto="0" spid="178" grpId="5"/>
      <p:bldP build="whole" bldLvl="1" animBg="1" rev="0" advAuto="0" spid="176" grpId="3"/>
      <p:bldP build="whole" bldLvl="1" animBg="1" rev="0" advAuto="0" spid="182" grpId="9"/>
      <p:bldP build="whole" bldLvl="1" animBg="1" rev="0" advAuto="0" spid="181" grpId="8"/>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9" name="42082372-synthetic-white-leather-texture-or-background.jpg" descr="42082372-synthetic-white-leather-texture-or-background.jpg"/>
          <p:cNvPicPr>
            <a:picLocks noChangeAspect="1"/>
          </p:cNvPicPr>
          <p:nvPr/>
        </p:nvPicPr>
        <p:blipFill>
          <a:blip r:embed="rId2">
            <a:extLst/>
          </a:blip>
          <a:stretch>
            <a:fillRect/>
          </a:stretch>
        </p:blipFill>
        <p:spPr>
          <a:xfrm>
            <a:off x="-120454" y="-281838"/>
            <a:ext cx="24624908" cy="16063017"/>
          </a:xfrm>
          <a:prstGeom prst="rect">
            <a:avLst/>
          </a:prstGeom>
          <a:ln w="12700">
            <a:miter lim="400000"/>
          </a:ln>
        </p:spPr>
      </p:pic>
      <p:sp>
        <p:nvSpPr>
          <p:cNvPr id="330"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331"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332" name="Jeśli chcesz być skutecznym negocjatorem uczyń tę technikę swoim nawykiem. Możesz poprzedzić ją technikami wysokiego otwarcia, pakietu. Połącz ją także z techniką próbnego balonu."/>
          <p:cNvSpPr txBox="1"/>
          <p:nvPr/>
        </p:nvSpPr>
        <p:spPr>
          <a:xfrm>
            <a:off x="193396" y="3290898"/>
            <a:ext cx="23997209" cy="372300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700">
                <a:latin typeface="Phosphate Inline"/>
                <a:ea typeface="Phosphate Inline"/>
                <a:cs typeface="Phosphate Inline"/>
                <a:sym typeface="Phosphate Inline"/>
              </a:defRPr>
            </a:lvl1pPr>
          </a:lstStyle>
          <a:p>
            <a:pPr/>
            <a:r>
              <a:t>Jeśli chcesz być skutecznym negocjatorem uczyń tę technikę swoim nawykiem. Możesz poprzedzić ją technikami wysokiego otwarcia, pakietu. Połącz ją także z techniką próbnego balonu. </a:t>
            </a:r>
          </a:p>
        </p:txBody>
      </p:sp>
      <p:sp>
        <p:nvSpPr>
          <p:cNvPr id="333" name="Jeśli Twój rozmówca stosuje tę technikę na Tobie, to znaczy, że jest wytrawnym graczem. Możesz się bronić, robiąc to samo lub stosując technikę uszczegóławiania propozycji oraz zadając pytania."/>
          <p:cNvSpPr txBox="1"/>
          <p:nvPr/>
        </p:nvSpPr>
        <p:spPr>
          <a:xfrm>
            <a:off x="316820" y="6780330"/>
            <a:ext cx="23750359" cy="46374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700">
                <a:latin typeface="Phosphate Inline"/>
                <a:ea typeface="Phosphate Inline"/>
                <a:cs typeface="Phosphate Inline"/>
                <a:sym typeface="Phosphate Inline"/>
              </a:defRPr>
            </a:lvl1pPr>
          </a:lstStyle>
          <a:p>
            <a:pPr/>
            <a:r>
              <a:t>Jeśli Twój rozmówca stosuje tę technikę na Tobie, to znaczy, że jest wytrawnym graczem. Możesz się bronić, robiąc to samo lub stosując technikę uszczegóławiania propozycji oraz zadając pytania. </a:t>
            </a:r>
          </a:p>
        </p:txBody>
      </p:sp>
      <p:pic>
        <p:nvPicPr>
          <p:cNvPr id="334" name="Zrzut ekranu 2023-06-24 o 11.36.54.png" descr="Zrzut ekranu 2023-06-24 o 11.36.54.png"/>
          <p:cNvPicPr>
            <a:picLocks noChangeAspect="1"/>
          </p:cNvPicPr>
          <p:nvPr/>
        </p:nvPicPr>
        <p:blipFill>
          <a:blip r:embed="rId4">
            <a:extLst/>
          </a:blip>
          <a:stretch>
            <a:fillRect/>
          </a:stretch>
        </p:blipFill>
        <p:spPr>
          <a:xfrm>
            <a:off x="434707" y="10013130"/>
            <a:ext cx="2446050" cy="350875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4000">
        <p14:flip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32"/>
                                        </p:tgtEl>
                                        <p:attrNameLst>
                                          <p:attrName>style.visibility</p:attrName>
                                        </p:attrNameLst>
                                      </p:cBhvr>
                                      <p:to>
                                        <p:strVal val="visible"/>
                                      </p:to>
                                    </p:set>
                                    <p:animEffect filter="fade" transition="in">
                                      <p:cBhvr>
                                        <p:cTn id="7" dur="1000"/>
                                        <p:tgtEl>
                                          <p:spTgt spid="33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333"/>
                                        </p:tgtEl>
                                        <p:attrNameLst>
                                          <p:attrName>style.visibility</p:attrName>
                                        </p:attrNameLst>
                                      </p:cBhvr>
                                      <p:to>
                                        <p:strVal val="visible"/>
                                      </p:to>
                                    </p:set>
                                    <p:animEffect filter="fade" transition="in">
                                      <p:cBhvr>
                                        <p:cTn id="12" dur="1000"/>
                                        <p:tgtEl>
                                          <p:spTgt spid="3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3" grpId="2"/>
      <p:bldP build="whole" bldLvl="1" animBg="1" rev="0" advAuto="0" spid="332"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36" name="42082372-synthetic-white-leather-texture-or-background.jpg" descr="42082372-synthetic-white-leather-texture-or-background.jpg"/>
          <p:cNvPicPr>
            <a:picLocks noChangeAspect="1"/>
          </p:cNvPicPr>
          <p:nvPr/>
        </p:nvPicPr>
        <p:blipFill>
          <a:blip r:embed="rId2">
            <a:extLst/>
          </a:blip>
          <a:stretch>
            <a:fillRect/>
          </a:stretch>
        </p:blipFill>
        <p:spPr>
          <a:xfrm>
            <a:off x="-120454" y="-281838"/>
            <a:ext cx="24624908" cy="16063017"/>
          </a:xfrm>
          <a:prstGeom prst="rect">
            <a:avLst/>
          </a:prstGeom>
          <a:ln w="12700">
            <a:miter lim="400000"/>
          </a:ln>
        </p:spPr>
      </p:pic>
      <p:sp>
        <p:nvSpPr>
          <p:cNvPr id="337"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338"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339" name="Jest to dobra technika w sytuacji, gdy jesteś przekonany,…"/>
          <p:cNvSpPr txBox="1"/>
          <p:nvPr/>
        </p:nvSpPr>
        <p:spPr>
          <a:xfrm>
            <a:off x="1620202" y="2198181"/>
            <a:ext cx="21143596" cy="46374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5700">
                <a:latin typeface="Phosphate Inline"/>
                <a:ea typeface="Phosphate Inline"/>
                <a:cs typeface="Phosphate Inline"/>
                <a:sym typeface="Phosphate Inline"/>
              </a:defRPr>
            </a:pPr>
            <a:r>
              <a:t>Jest to dobra technika w sytuacji, gdy jesteś przekonany, </a:t>
            </a:r>
          </a:p>
          <a:p>
            <a:pPr>
              <a:defRPr sz="5700">
                <a:latin typeface="Phosphate Inline"/>
                <a:ea typeface="Phosphate Inline"/>
                <a:cs typeface="Phosphate Inline"/>
                <a:sym typeface="Phosphate Inline"/>
              </a:defRPr>
            </a:pPr>
            <a:r>
              <a:t>że przeciwna strona blefuje lub stosuje technikę ultimatum </a:t>
            </a:r>
          </a:p>
          <a:p>
            <a:pPr>
              <a:defRPr sz="5700">
                <a:latin typeface="Phosphate Inline"/>
                <a:ea typeface="Phosphate Inline"/>
                <a:cs typeface="Phosphate Inline"/>
                <a:sym typeface="Phosphate Inline"/>
              </a:defRPr>
            </a:pPr>
            <a:r>
              <a:t>czy też ostatniej propozycji. Przy okazji technika ta może wprowadzić drugą stronę w zakłopotanie. </a:t>
            </a:r>
          </a:p>
        </p:txBody>
      </p:sp>
      <p:sp>
        <p:nvSpPr>
          <p:cNvPr id="340" name="JEDNA KARTA"/>
          <p:cNvSpPr txBox="1"/>
          <p:nvPr/>
        </p:nvSpPr>
        <p:spPr>
          <a:xfrm>
            <a:off x="3958164" y="379176"/>
            <a:ext cx="7771131" cy="162559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0">
                <a:solidFill>
                  <a:srgbClr val="0433FF"/>
                </a:solidFill>
                <a:latin typeface="Phosphate Inline"/>
                <a:ea typeface="Phosphate Inline"/>
                <a:cs typeface="Phosphate Inline"/>
                <a:sym typeface="Phosphate Inline"/>
              </a:defRPr>
            </a:lvl1pPr>
          </a:lstStyle>
          <a:p>
            <a:pPr/>
            <a:r>
              <a:t>JEDNA KARTA </a:t>
            </a:r>
          </a:p>
        </p:txBody>
      </p:sp>
      <p:pic>
        <p:nvPicPr>
          <p:cNvPr id="341" name="perception-3110813-1024x683.jpg" descr="perception-3110813-1024x683.jpg"/>
          <p:cNvPicPr>
            <a:picLocks noChangeAspect="1"/>
          </p:cNvPicPr>
          <p:nvPr/>
        </p:nvPicPr>
        <p:blipFill>
          <a:blip r:embed="rId4">
            <a:extLst/>
          </a:blip>
          <a:stretch>
            <a:fillRect/>
          </a:stretch>
        </p:blipFill>
        <p:spPr>
          <a:xfrm>
            <a:off x="786750" y="231080"/>
            <a:ext cx="2881275" cy="1921789"/>
          </a:xfrm>
          <a:prstGeom prst="rect">
            <a:avLst/>
          </a:prstGeom>
          <a:ln w="12700">
            <a:miter lim="400000"/>
          </a:ln>
        </p:spPr>
      </p:pic>
      <p:sp>
        <p:nvSpPr>
          <p:cNvPr id="342" name="Zastosowanie techniki polega na zadaniu pytania:"/>
          <p:cNvSpPr txBox="1"/>
          <p:nvPr/>
        </p:nvSpPr>
        <p:spPr>
          <a:xfrm>
            <a:off x="2710547" y="6030967"/>
            <a:ext cx="18090186" cy="9798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700">
                <a:latin typeface="Phosphate Inline"/>
                <a:ea typeface="Phosphate Inline"/>
                <a:cs typeface="Phosphate Inline"/>
                <a:sym typeface="Phosphate Inline"/>
              </a:defRPr>
            </a:lvl1pPr>
          </a:lstStyle>
          <a:p>
            <a:pPr/>
            <a:r>
              <a:t>Zastosowanie techniki polega na zadaniu pytania: </a:t>
            </a:r>
          </a:p>
        </p:txBody>
      </p:sp>
      <p:sp>
        <p:nvSpPr>
          <p:cNvPr id="343" name="Czy to Twoja ostateczna propozycja?"/>
          <p:cNvSpPr txBox="1"/>
          <p:nvPr/>
        </p:nvSpPr>
        <p:spPr>
          <a:xfrm>
            <a:off x="4724630" y="7028993"/>
            <a:ext cx="13660642" cy="97980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700">
                <a:solidFill>
                  <a:srgbClr val="FF2600"/>
                </a:solidFill>
                <a:latin typeface="Phosphate Inline"/>
                <a:ea typeface="Phosphate Inline"/>
                <a:cs typeface="Phosphate Inline"/>
                <a:sym typeface="Phosphate Inline"/>
              </a:defRPr>
            </a:lvl1pPr>
          </a:lstStyle>
          <a:p>
            <a:pPr/>
            <a:r>
              <a:t>Czy to Twoja ostateczna propozycja?</a:t>
            </a:r>
          </a:p>
        </p:txBody>
      </p:sp>
      <p:sp>
        <p:nvSpPr>
          <p:cNvPr id="344" name="Inna wersja tej techniki, to pytanie:"/>
          <p:cNvSpPr txBox="1"/>
          <p:nvPr/>
        </p:nvSpPr>
        <p:spPr>
          <a:xfrm>
            <a:off x="5370156" y="8202204"/>
            <a:ext cx="12770968" cy="9798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700">
                <a:latin typeface="Phosphate Inline"/>
                <a:ea typeface="Phosphate Inline"/>
                <a:cs typeface="Phosphate Inline"/>
                <a:sym typeface="Phosphate Inline"/>
              </a:defRPr>
            </a:lvl1pPr>
          </a:lstStyle>
          <a:p>
            <a:pPr/>
            <a:r>
              <a:t>Inna wersja tej techniki, to pytanie: </a:t>
            </a:r>
          </a:p>
        </p:txBody>
      </p:sp>
      <p:sp>
        <p:nvSpPr>
          <p:cNvPr id="345" name="Czy ta oferta jest do negocjacji?"/>
          <p:cNvSpPr txBox="1"/>
          <p:nvPr/>
        </p:nvSpPr>
        <p:spPr>
          <a:xfrm>
            <a:off x="5875076" y="9375415"/>
            <a:ext cx="11761128" cy="9798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700">
                <a:solidFill>
                  <a:srgbClr val="FF2600"/>
                </a:solidFill>
                <a:latin typeface="Phosphate Inline"/>
                <a:ea typeface="Phosphate Inline"/>
                <a:cs typeface="Phosphate Inline"/>
                <a:sym typeface="Phosphate Inline"/>
              </a:defRPr>
            </a:lvl1pPr>
          </a:lstStyle>
          <a:p>
            <a:pPr/>
            <a:r>
              <a:t>Czy ta oferta jest do negocjacji?</a:t>
            </a:r>
          </a:p>
        </p:txBody>
      </p:sp>
      <p:pic>
        <p:nvPicPr>
          <p:cNvPr id="346" name="Zrzut ekranu 2023-06-24 o 11.36.54.png" descr="Zrzut ekranu 2023-06-24 o 11.36.54.png"/>
          <p:cNvPicPr>
            <a:picLocks noChangeAspect="1"/>
          </p:cNvPicPr>
          <p:nvPr/>
        </p:nvPicPr>
        <p:blipFill>
          <a:blip r:embed="rId5">
            <a:extLst/>
          </a:blip>
          <a:stretch>
            <a:fillRect/>
          </a:stretch>
        </p:blipFill>
        <p:spPr>
          <a:xfrm>
            <a:off x="434707" y="10013130"/>
            <a:ext cx="2446050" cy="350875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4000">
        <p14:flip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39"/>
                                        </p:tgtEl>
                                        <p:attrNameLst>
                                          <p:attrName>style.visibility</p:attrName>
                                        </p:attrNameLst>
                                      </p:cBhvr>
                                      <p:to>
                                        <p:strVal val="visible"/>
                                      </p:to>
                                    </p:set>
                                    <p:animEffect filter="fade" transition="in">
                                      <p:cBhvr>
                                        <p:cTn id="7" dur="1000"/>
                                        <p:tgtEl>
                                          <p:spTgt spid="33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342"/>
                                        </p:tgtEl>
                                        <p:attrNameLst>
                                          <p:attrName>style.visibility</p:attrName>
                                        </p:attrNameLst>
                                      </p:cBhvr>
                                      <p:to>
                                        <p:strVal val="visible"/>
                                      </p:to>
                                    </p:set>
                                    <p:animEffect filter="fade" transition="in">
                                      <p:cBhvr>
                                        <p:cTn id="12" dur="1000"/>
                                        <p:tgtEl>
                                          <p:spTgt spid="342"/>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343"/>
                                        </p:tgtEl>
                                        <p:attrNameLst>
                                          <p:attrName>style.visibility</p:attrName>
                                        </p:attrNameLst>
                                      </p:cBhvr>
                                      <p:to>
                                        <p:strVal val="visible"/>
                                      </p:to>
                                    </p:set>
                                    <p:animEffect filter="fade" transition="in">
                                      <p:cBhvr>
                                        <p:cTn id="17" dur="1000"/>
                                        <p:tgtEl>
                                          <p:spTgt spid="343"/>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344"/>
                                        </p:tgtEl>
                                        <p:attrNameLst>
                                          <p:attrName>style.visibility</p:attrName>
                                        </p:attrNameLst>
                                      </p:cBhvr>
                                      <p:to>
                                        <p:strVal val="visible"/>
                                      </p:to>
                                    </p:set>
                                    <p:animEffect filter="fade" transition="in">
                                      <p:cBhvr>
                                        <p:cTn id="22" dur="1000"/>
                                        <p:tgtEl>
                                          <p:spTgt spid="344"/>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5" fill="hold">
                                  <p:stCondLst>
                                    <p:cond delay="0"/>
                                  </p:stCondLst>
                                  <p:iterate type="el" backwards="0">
                                    <p:tmAbs val="0"/>
                                  </p:iterate>
                                  <p:childTnLst>
                                    <p:set>
                                      <p:cBhvr>
                                        <p:cTn id="26" fill="hold"/>
                                        <p:tgtEl>
                                          <p:spTgt spid="345"/>
                                        </p:tgtEl>
                                        <p:attrNameLst>
                                          <p:attrName>style.visibility</p:attrName>
                                        </p:attrNameLst>
                                      </p:cBhvr>
                                      <p:to>
                                        <p:strVal val="visible"/>
                                      </p:to>
                                    </p:set>
                                    <p:animEffect filter="fade" transition="in">
                                      <p:cBhvr>
                                        <p:cTn id="27" dur="1000"/>
                                        <p:tgtEl>
                                          <p:spTgt spid="3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9" grpId="1"/>
      <p:bldP build="whole" bldLvl="1" animBg="1" rev="0" advAuto="0" spid="344" grpId="4"/>
      <p:bldP build="whole" bldLvl="1" animBg="1" rev="0" advAuto="0" spid="345" grpId="5"/>
      <p:bldP build="whole" bldLvl="1" animBg="1" rev="0" advAuto="0" spid="343" grpId="3"/>
      <p:bldP build="whole" bldLvl="1" animBg="1" rev="0" advAuto="0" spid="342" grpId="2"/>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48" name="42082372-synthetic-white-leather-texture-or-background.jpg" descr="42082372-synthetic-white-leather-texture-or-background.jpg"/>
          <p:cNvPicPr>
            <a:picLocks noChangeAspect="1"/>
          </p:cNvPicPr>
          <p:nvPr/>
        </p:nvPicPr>
        <p:blipFill>
          <a:blip r:embed="rId2">
            <a:extLst/>
          </a:blip>
          <a:stretch>
            <a:fillRect/>
          </a:stretch>
        </p:blipFill>
        <p:spPr>
          <a:xfrm>
            <a:off x="-120454" y="-281838"/>
            <a:ext cx="24624908" cy="16063017"/>
          </a:xfrm>
          <a:prstGeom prst="rect">
            <a:avLst/>
          </a:prstGeom>
          <a:ln w="12700">
            <a:miter lim="400000"/>
          </a:ln>
        </p:spPr>
      </p:pic>
      <p:sp>
        <p:nvSpPr>
          <p:cNvPr id="349"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350"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351" name="Tutaj odpowiedź twierdząca otwiera dalsze negocjacje. Przy odpowiedzi „Nie” nasz rozmówca…"/>
          <p:cNvSpPr txBox="1"/>
          <p:nvPr/>
        </p:nvSpPr>
        <p:spPr>
          <a:xfrm>
            <a:off x="1128674" y="2053313"/>
            <a:ext cx="22126652" cy="372300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5700">
                <a:latin typeface="Phosphate Inline"/>
                <a:ea typeface="Phosphate Inline"/>
                <a:cs typeface="Phosphate Inline"/>
                <a:sym typeface="Phosphate Inline"/>
              </a:defRPr>
            </a:pPr>
            <a:r>
              <a:t>Tutaj odpowiedź twierdząca otwiera dalsze negocjacje. Przy odpowiedzi „Nie” nasz rozmówca </a:t>
            </a:r>
          </a:p>
          <a:p>
            <a:pPr>
              <a:defRPr sz="5700">
                <a:latin typeface="Phosphate Inline"/>
                <a:ea typeface="Phosphate Inline"/>
                <a:cs typeface="Phosphate Inline"/>
                <a:sym typeface="Phosphate Inline"/>
              </a:defRPr>
            </a:pPr>
            <a:r>
              <a:t>ponosi ryzyko zerwania rozmów. </a:t>
            </a:r>
          </a:p>
        </p:txBody>
      </p:sp>
      <p:sp>
        <p:nvSpPr>
          <p:cNvPr id="352" name="Jeśli chcesz dodatkowo wzmocnić tę technikę, zastosuj równocześnie jakiś gest zamknięcia, np. zamknij notatnik,…"/>
          <p:cNvSpPr txBox="1"/>
          <p:nvPr/>
        </p:nvSpPr>
        <p:spPr>
          <a:xfrm>
            <a:off x="214027" y="5171492"/>
            <a:ext cx="23955947" cy="55518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5700">
                <a:latin typeface="Phosphate Inline"/>
                <a:ea typeface="Phosphate Inline"/>
                <a:cs typeface="Phosphate Inline"/>
                <a:sym typeface="Phosphate Inline"/>
              </a:defRPr>
            </a:pPr>
            <a:r>
              <a:t>Jeśli chcesz dodatkowo wzmocnić tę technikę, zastosuj równocześnie jakiś gest zamknięcia, np. zamknij notatnik, </a:t>
            </a:r>
          </a:p>
          <a:p>
            <a:pPr>
              <a:defRPr sz="5700">
                <a:latin typeface="Phosphate Inline"/>
                <a:ea typeface="Phosphate Inline"/>
                <a:cs typeface="Phosphate Inline"/>
                <a:sym typeface="Phosphate Inline"/>
              </a:defRPr>
            </a:pPr>
            <a:r>
              <a:t>który masz przed sobą lub zacznij zbierać kartki, nałóż pokrywkę na długopis. Taki gest daje opozycyjnej stronie do zrozumienia, </a:t>
            </a:r>
          </a:p>
          <a:p>
            <a:pPr>
              <a:defRPr sz="5700">
                <a:latin typeface="Phosphate Inline"/>
                <a:ea typeface="Phosphate Inline"/>
                <a:cs typeface="Phosphate Inline"/>
                <a:sym typeface="Phosphate Inline"/>
              </a:defRPr>
            </a:pPr>
            <a:r>
              <a:t>że jesteś gotowy na zakończenie rozmów. </a:t>
            </a:r>
          </a:p>
        </p:txBody>
      </p:sp>
      <p:pic>
        <p:nvPicPr>
          <p:cNvPr id="353" name="Zrzut ekranu 2023-06-24 o 11.36.54.png" descr="Zrzut ekranu 2023-06-24 o 11.36.54.png"/>
          <p:cNvPicPr>
            <a:picLocks noChangeAspect="1"/>
          </p:cNvPicPr>
          <p:nvPr/>
        </p:nvPicPr>
        <p:blipFill>
          <a:blip r:embed="rId4">
            <a:extLst/>
          </a:blip>
          <a:stretch>
            <a:fillRect/>
          </a:stretch>
        </p:blipFill>
        <p:spPr>
          <a:xfrm>
            <a:off x="434707" y="10013130"/>
            <a:ext cx="2446050" cy="350875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4000">
        <p14:flip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51"/>
                                        </p:tgtEl>
                                        <p:attrNameLst>
                                          <p:attrName>style.visibility</p:attrName>
                                        </p:attrNameLst>
                                      </p:cBhvr>
                                      <p:to>
                                        <p:strVal val="visible"/>
                                      </p:to>
                                    </p:set>
                                    <p:animEffect filter="fade" transition="in">
                                      <p:cBhvr>
                                        <p:cTn id="7" dur="1000"/>
                                        <p:tgtEl>
                                          <p:spTgt spid="35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352"/>
                                        </p:tgtEl>
                                        <p:attrNameLst>
                                          <p:attrName>style.visibility</p:attrName>
                                        </p:attrNameLst>
                                      </p:cBhvr>
                                      <p:to>
                                        <p:strVal val="visible"/>
                                      </p:to>
                                    </p:set>
                                    <p:animEffect filter="fade" transition="in">
                                      <p:cBhvr>
                                        <p:cTn id="12" dur="1000"/>
                                        <p:tgtEl>
                                          <p:spTgt spid="3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2" grpId="2"/>
      <p:bldP build="whole" bldLvl="1" animBg="1" rev="0" advAuto="0" spid="351"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55" name="42082372-synthetic-white-leather-texture-or-background.jpg" descr="42082372-synthetic-white-leather-texture-or-background.jpg"/>
          <p:cNvPicPr>
            <a:picLocks noChangeAspect="1"/>
          </p:cNvPicPr>
          <p:nvPr/>
        </p:nvPicPr>
        <p:blipFill>
          <a:blip r:embed="rId2">
            <a:extLst/>
          </a:blip>
          <a:stretch>
            <a:fillRect/>
          </a:stretch>
        </p:blipFill>
        <p:spPr>
          <a:xfrm>
            <a:off x="-120454" y="-281838"/>
            <a:ext cx="24624908" cy="16063017"/>
          </a:xfrm>
          <a:prstGeom prst="rect">
            <a:avLst/>
          </a:prstGeom>
          <a:ln w="12700">
            <a:miter lim="400000"/>
          </a:ln>
        </p:spPr>
      </p:pic>
      <p:sp>
        <p:nvSpPr>
          <p:cNvPr id="356"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357"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358" name="Ta technika jest dość przewrotna. Co prawda pokazuje drugiej stronie, że słuchamy jej argumentów, jednak zarazem...…"/>
          <p:cNvSpPr txBox="1"/>
          <p:nvPr/>
        </p:nvSpPr>
        <p:spPr>
          <a:xfrm>
            <a:off x="367131" y="2033651"/>
            <a:ext cx="23649738" cy="463740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5700">
                <a:latin typeface="Phosphate Inline"/>
                <a:ea typeface="Phosphate Inline"/>
                <a:cs typeface="Phosphate Inline"/>
                <a:sym typeface="Phosphate Inline"/>
              </a:defRPr>
            </a:pPr>
            <a:r>
              <a:t>Ta technika jest dość przewrotna. Co prawda pokazuje drugiej stronie, że słuchamy jej argumentów, jednak zarazem... </a:t>
            </a:r>
          </a:p>
          <a:p>
            <a:pPr>
              <a:defRPr sz="5700">
                <a:latin typeface="Phosphate Inline"/>
                <a:ea typeface="Phosphate Inline"/>
                <a:cs typeface="Phosphate Inline"/>
                <a:sym typeface="Phosphate Inline"/>
              </a:defRPr>
            </a:pPr>
            <a:r>
              <a:t>Specjaliści od komunikacji twierdzą, że sformułowania typu „tak, ale” są dość specyficzną konstrukcją językową. Otóż „ale” jest pewnego rodzaju „kasownikiem”. </a:t>
            </a:r>
          </a:p>
        </p:txBody>
      </p:sp>
      <p:sp>
        <p:nvSpPr>
          <p:cNvPr id="359" name="TAK, ALE .."/>
          <p:cNvSpPr txBox="1"/>
          <p:nvPr/>
        </p:nvSpPr>
        <p:spPr>
          <a:xfrm>
            <a:off x="4849068" y="379176"/>
            <a:ext cx="5989321" cy="162559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0">
                <a:solidFill>
                  <a:srgbClr val="0433FF"/>
                </a:solidFill>
                <a:latin typeface="Phosphate Inline"/>
                <a:ea typeface="Phosphate Inline"/>
                <a:cs typeface="Phosphate Inline"/>
                <a:sym typeface="Phosphate Inline"/>
              </a:defRPr>
            </a:lvl1pPr>
          </a:lstStyle>
          <a:p>
            <a:pPr/>
            <a:r>
              <a:t>TAK, ALE .. </a:t>
            </a:r>
          </a:p>
        </p:txBody>
      </p:sp>
      <p:pic>
        <p:nvPicPr>
          <p:cNvPr id="360" name="perception-3110813-1024x683.jpg" descr="perception-3110813-1024x683.jpg"/>
          <p:cNvPicPr>
            <a:picLocks noChangeAspect="1"/>
          </p:cNvPicPr>
          <p:nvPr/>
        </p:nvPicPr>
        <p:blipFill>
          <a:blip r:embed="rId4">
            <a:extLst/>
          </a:blip>
          <a:stretch>
            <a:fillRect/>
          </a:stretch>
        </p:blipFill>
        <p:spPr>
          <a:xfrm>
            <a:off x="786750" y="231080"/>
            <a:ext cx="2881275" cy="1921789"/>
          </a:xfrm>
          <a:prstGeom prst="rect">
            <a:avLst/>
          </a:prstGeom>
          <a:ln w="12700">
            <a:miter lim="400000"/>
          </a:ln>
        </p:spPr>
      </p:pic>
      <p:sp>
        <p:nvSpPr>
          <p:cNvPr id="361" name="− Bardzo Cię lubię, ale nie podoba mi się to, co mówisz."/>
          <p:cNvSpPr txBox="1"/>
          <p:nvPr/>
        </p:nvSpPr>
        <p:spPr>
          <a:xfrm>
            <a:off x="2160383" y="6584174"/>
            <a:ext cx="19190514" cy="18942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5700">
                <a:latin typeface="Phosphate Inline"/>
                <a:ea typeface="Phosphate Inline"/>
                <a:cs typeface="Phosphate Inline"/>
                <a:sym typeface="Phosphate Inline"/>
              </a:defRPr>
            </a:pPr>
            <a:r>
              <a:rPr>
                <a:solidFill>
                  <a:srgbClr val="FF2600"/>
                </a:solidFill>
              </a:rPr>
              <a:t>− Bardzo Cię lubię, ale nie podoba mi się to, co mówisz.</a:t>
            </a:r>
            <a:r>
              <a:t> </a:t>
            </a:r>
          </a:p>
        </p:txBody>
      </p:sp>
      <p:sp>
        <p:nvSpPr>
          <p:cNvPr id="362" name="- Bardzo Cię lubię, natomiast nie podoba mi się to, co mówisz."/>
          <p:cNvSpPr txBox="1"/>
          <p:nvPr/>
        </p:nvSpPr>
        <p:spPr>
          <a:xfrm>
            <a:off x="928305" y="7443737"/>
            <a:ext cx="21654669" cy="9798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700">
                <a:solidFill>
                  <a:srgbClr val="FF2600"/>
                </a:solidFill>
                <a:latin typeface="Phosphate Inline"/>
                <a:ea typeface="Phosphate Inline"/>
                <a:cs typeface="Phosphate Inline"/>
                <a:sym typeface="Phosphate Inline"/>
              </a:defRPr>
            </a:lvl1pPr>
          </a:lstStyle>
          <a:p>
            <a:pPr/>
            <a:r>
              <a:t>- Bardzo Cię lubię, natomiast nie podoba mi się to, co mówisz. </a:t>
            </a:r>
          </a:p>
        </p:txBody>
      </p:sp>
      <p:sp>
        <p:nvSpPr>
          <p:cNvPr id="363" name="Ta subtelna różnica powoduje, że technikę „tak, ale” można wykorzystać na dwa sposoby. Jeśli chcesz pomniejszyć wartość wypowiedzi Twego rozmówcy skorzystaj z „ale”. Jeśli nie chcesz urazić rozmówcy, a jednocześnie chcesz zaprezentować swój "/>
          <p:cNvSpPr txBox="1"/>
          <p:nvPr/>
        </p:nvSpPr>
        <p:spPr>
          <a:xfrm>
            <a:off x="275367" y="8505830"/>
            <a:ext cx="23833266" cy="316928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900">
                <a:solidFill>
                  <a:srgbClr val="0433FF"/>
                </a:solidFill>
                <a:latin typeface="Phosphate Inline"/>
                <a:ea typeface="Phosphate Inline"/>
                <a:cs typeface="Phosphate Inline"/>
                <a:sym typeface="Phosphate Inline"/>
              </a:defRPr>
            </a:lvl1pPr>
          </a:lstStyle>
          <a:p>
            <a:pPr/>
            <a:r>
              <a:t>Ta subtelna różnica powoduje, że technikę „tak, ale” można wykorzystać na dwa sposoby. Jeśli chcesz pomniejszyć wartość wypowiedzi Twego rozmówcy skorzystaj z „ale”. Jeśli nie chcesz urazić rozmówcy, a jednocześnie chcesz zaprezentować swój argument, użyj „natomiast”. </a:t>
            </a:r>
          </a:p>
        </p:txBody>
      </p:sp>
      <p:pic>
        <p:nvPicPr>
          <p:cNvPr id="364" name="Zrzut ekranu 2023-06-24 o 11.36.54.png" descr="Zrzut ekranu 2023-06-24 o 11.36.54.png"/>
          <p:cNvPicPr>
            <a:picLocks noChangeAspect="1"/>
          </p:cNvPicPr>
          <p:nvPr/>
        </p:nvPicPr>
        <p:blipFill>
          <a:blip r:embed="rId5">
            <a:extLst/>
          </a:blip>
          <a:stretch>
            <a:fillRect/>
          </a:stretch>
        </p:blipFill>
        <p:spPr>
          <a:xfrm>
            <a:off x="1101934" y="10970238"/>
            <a:ext cx="1778823" cy="255164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4000">
        <p14:flip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58"/>
                                        </p:tgtEl>
                                        <p:attrNameLst>
                                          <p:attrName>style.visibility</p:attrName>
                                        </p:attrNameLst>
                                      </p:cBhvr>
                                      <p:to>
                                        <p:strVal val="visible"/>
                                      </p:to>
                                    </p:set>
                                    <p:animEffect filter="fade" transition="in">
                                      <p:cBhvr>
                                        <p:cTn id="7" dur="1000"/>
                                        <p:tgtEl>
                                          <p:spTgt spid="35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361"/>
                                        </p:tgtEl>
                                        <p:attrNameLst>
                                          <p:attrName>style.visibility</p:attrName>
                                        </p:attrNameLst>
                                      </p:cBhvr>
                                      <p:to>
                                        <p:strVal val="visible"/>
                                      </p:to>
                                    </p:set>
                                    <p:animEffect filter="fade" transition="in">
                                      <p:cBhvr>
                                        <p:cTn id="12" dur="1000"/>
                                        <p:tgtEl>
                                          <p:spTgt spid="361"/>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362"/>
                                        </p:tgtEl>
                                        <p:attrNameLst>
                                          <p:attrName>style.visibility</p:attrName>
                                        </p:attrNameLst>
                                      </p:cBhvr>
                                      <p:to>
                                        <p:strVal val="visible"/>
                                      </p:to>
                                    </p:set>
                                    <p:animEffect filter="fade" transition="in">
                                      <p:cBhvr>
                                        <p:cTn id="17" dur="1000"/>
                                        <p:tgtEl>
                                          <p:spTgt spid="362"/>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363"/>
                                        </p:tgtEl>
                                        <p:attrNameLst>
                                          <p:attrName>style.visibility</p:attrName>
                                        </p:attrNameLst>
                                      </p:cBhvr>
                                      <p:to>
                                        <p:strVal val="visible"/>
                                      </p:to>
                                    </p:set>
                                    <p:animEffect filter="fade" transition="in">
                                      <p:cBhvr>
                                        <p:cTn id="22" dur="1000"/>
                                        <p:tgtEl>
                                          <p:spTgt spid="3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1" grpId="2"/>
      <p:bldP build="whole" bldLvl="1" animBg="1" rev="0" advAuto="0" spid="363" grpId="4"/>
      <p:bldP build="whole" bldLvl="1" animBg="1" rev="0" advAuto="0" spid="358" grpId="1"/>
      <p:bldP build="whole" bldLvl="1" animBg="1" rev="0" advAuto="0" spid="362" grpId="3"/>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66" name="Lease-Negotiation-2.jpg" descr="Lease-Negotiation-2.jpg"/>
          <p:cNvPicPr>
            <a:picLocks noChangeAspect="1"/>
          </p:cNvPicPr>
          <p:nvPr/>
        </p:nvPicPr>
        <p:blipFill>
          <a:blip r:embed="rId2">
            <a:extLst/>
          </a:blip>
          <a:stretch>
            <a:fillRect/>
          </a:stretch>
        </p:blipFill>
        <p:spPr>
          <a:xfrm>
            <a:off x="-3144925" y="-9715"/>
            <a:ext cx="32318661" cy="13735430"/>
          </a:xfrm>
          <a:prstGeom prst="rect">
            <a:avLst/>
          </a:prstGeom>
          <a:ln w="12700">
            <a:miter lim="400000"/>
          </a:ln>
        </p:spPr>
      </p:pic>
      <p:sp>
        <p:nvSpPr>
          <p:cNvPr id="367" name="Techniki i praktyki negocjacyjne"/>
          <p:cNvSpPr txBox="1"/>
          <p:nvPr/>
        </p:nvSpPr>
        <p:spPr>
          <a:xfrm>
            <a:off x="1415285" y="9245266"/>
            <a:ext cx="20209613" cy="15887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800">
                <a:solidFill>
                  <a:srgbClr val="252C50"/>
                </a:solidFill>
                <a:latin typeface="Phosphate Inline"/>
                <a:ea typeface="Phosphate Inline"/>
                <a:cs typeface="Phosphate Inline"/>
                <a:sym typeface="Phosphate Inline"/>
              </a:defRPr>
            </a:lvl1pPr>
          </a:lstStyle>
          <a:p>
            <a:pPr/>
            <a:r>
              <a:t>Techniki i praktyki negocjacyjne</a:t>
            </a:r>
          </a:p>
        </p:txBody>
      </p:sp>
      <p:sp>
        <p:nvSpPr>
          <p:cNvPr id="368"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369"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370" name="Użytkownik (właściciel licencji) ma prawo powielania dowolnych części lub całego  Produktu jedynie w celu osobistego przekazania kopii Produktu uczestnikom zajęć edukacyjnych, które osobiście prowadzi. Dotyczy to także zajęć prowadzonych online"/>
          <p:cNvSpPr txBox="1"/>
          <p:nvPr/>
        </p:nvSpPr>
        <p:spPr>
          <a:xfrm>
            <a:off x="813002" y="11507217"/>
            <a:ext cx="19229832" cy="267085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1">
                <a:solidFill>
                  <a:srgbClr val="FF2600"/>
                </a:solidFill>
              </a:defRPr>
            </a:pPr>
            <a:r>
              <a:t>Użytkownik (właściciel licencji) ma prawo powielania dowolnych części lub całego </a:t>
            </a:r>
            <a:br/>
            <a:r>
              <a:t>Produktu jedynie w celu osobistego przekazania kopii Produktu uczestnikom zajęć edukacyjnych, które osobiście prowadzi. Dotyczy to także zajęć prowadzonych online i przekazywania tejże publikacji w formie elektronicznego pliku PDF.                     Niemniej właściciel licencji powinien poinformować uczestników, iż mogą wykorzystywać publikację wyłącznie do własnych celów edukacyjnych (nie mogą jej kopiować, upubliczniać, przekazywać lub odsprzedawać dalej, osobom trzecim). </a:t>
            </a:r>
            <a:br/>
          </a:p>
        </p:txBody>
      </p:sp>
      <p:sp>
        <p:nvSpPr>
          <p:cNvPr id="371" name="Techniki które … trzeba znać"/>
          <p:cNvSpPr txBox="1"/>
          <p:nvPr/>
        </p:nvSpPr>
        <p:spPr>
          <a:xfrm>
            <a:off x="6794904" y="10636443"/>
            <a:ext cx="9450375" cy="9067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200">
                <a:solidFill>
                  <a:srgbClr val="252C50"/>
                </a:solidFill>
                <a:latin typeface="Phosphate Inline"/>
                <a:ea typeface="Phosphate Inline"/>
                <a:cs typeface="Phosphate Inline"/>
                <a:sym typeface="Phosphate Inline"/>
              </a:defRPr>
            </a:lvl1pPr>
          </a:lstStyle>
          <a:p>
            <a:pPr/>
            <a:r>
              <a:t>Techniki które … trzeba znać</a:t>
            </a:r>
          </a:p>
        </p:txBody>
      </p:sp>
      <p:pic>
        <p:nvPicPr>
          <p:cNvPr id="372" name="Zrzut ekranu 2023-06-24 o 11.36.54.png" descr="Zrzut ekranu 2023-06-24 o 11.36.54.png"/>
          <p:cNvPicPr>
            <a:picLocks noChangeAspect="1"/>
          </p:cNvPicPr>
          <p:nvPr/>
        </p:nvPicPr>
        <p:blipFill>
          <a:blip r:embed="rId4">
            <a:extLst/>
          </a:blip>
          <a:stretch>
            <a:fillRect/>
          </a:stretch>
        </p:blipFill>
        <p:spPr>
          <a:xfrm>
            <a:off x="20625246" y="313141"/>
            <a:ext cx="3026867" cy="434191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4000">
        <p14:flip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6" name="42082372-synthetic-white-leather-texture-or-background.jpg" descr="42082372-synthetic-white-leather-texture-or-background.jpg"/>
          <p:cNvPicPr>
            <a:picLocks noChangeAspect="1"/>
          </p:cNvPicPr>
          <p:nvPr/>
        </p:nvPicPr>
        <p:blipFill>
          <a:blip r:embed="rId2">
            <a:extLst/>
          </a:blip>
          <a:stretch>
            <a:fillRect/>
          </a:stretch>
        </p:blipFill>
        <p:spPr>
          <a:xfrm>
            <a:off x="-74176" y="-47700"/>
            <a:ext cx="24624909" cy="16063017"/>
          </a:xfrm>
          <a:prstGeom prst="rect">
            <a:avLst/>
          </a:prstGeom>
          <a:ln w="12700">
            <a:miter lim="400000"/>
          </a:ln>
        </p:spPr>
      </p:pic>
      <p:sp>
        <p:nvSpPr>
          <p:cNvPr id="187"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188"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189" name="Próbny balon"/>
          <p:cNvSpPr txBox="1"/>
          <p:nvPr/>
        </p:nvSpPr>
        <p:spPr>
          <a:xfrm>
            <a:off x="3749721" y="479521"/>
            <a:ext cx="8856981" cy="162559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0">
                <a:solidFill>
                  <a:srgbClr val="0433FF"/>
                </a:solidFill>
                <a:latin typeface="Phosphate Inline"/>
                <a:ea typeface="Phosphate Inline"/>
                <a:cs typeface="Phosphate Inline"/>
                <a:sym typeface="Phosphate Inline"/>
              </a:defRPr>
            </a:lvl1pPr>
          </a:lstStyle>
          <a:p>
            <a:pPr/>
            <a:r>
              <a:t>Próbny balon</a:t>
            </a:r>
          </a:p>
        </p:txBody>
      </p:sp>
      <p:pic>
        <p:nvPicPr>
          <p:cNvPr id="190" name="balon-na-uwiezi.JPG" descr="balon-na-uwiezi.JPG"/>
          <p:cNvPicPr>
            <a:picLocks noChangeAspect="1"/>
          </p:cNvPicPr>
          <p:nvPr/>
        </p:nvPicPr>
        <p:blipFill>
          <a:blip r:embed="rId4">
            <a:extLst/>
          </a:blip>
          <a:srcRect l="32179" t="0" r="8721" b="23412"/>
          <a:stretch>
            <a:fillRect/>
          </a:stretch>
        </p:blipFill>
        <p:spPr>
          <a:xfrm>
            <a:off x="21956475" y="302244"/>
            <a:ext cx="1984294" cy="2571474"/>
          </a:xfrm>
          <a:prstGeom prst="rect">
            <a:avLst/>
          </a:prstGeom>
          <a:ln w="12700">
            <a:miter lim="400000"/>
          </a:ln>
        </p:spPr>
      </p:pic>
      <p:pic>
        <p:nvPicPr>
          <p:cNvPr id="191" name="perception-3110813-1024x683.jpg" descr="perception-3110813-1024x683.jpg"/>
          <p:cNvPicPr>
            <a:picLocks noChangeAspect="1"/>
          </p:cNvPicPr>
          <p:nvPr/>
        </p:nvPicPr>
        <p:blipFill>
          <a:blip r:embed="rId5">
            <a:extLst/>
          </a:blip>
          <a:stretch>
            <a:fillRect/>
          </a:stretch>
        </p:blipFill>
        <p:spPr>
          <a:xfrm>
            <a:off x="652957" y="331425"/>
            <a:ext cx="2881275" cy="1921789"/>
          </a:xfrm>
          <a:prstGeom prst="rect">
            <a:avLst/>
          </a:prstGeom>
          <a:ln w="12700">
            <a:miter lim="400000"/>
          </a:ln>
        </p:spPr>
      </p:pic>
      <p:pic>
        <p:nvPicPr>
          <p:cNvPr id="192" name="Zrzut ekranu 2023-06-24 o 11.36.54.png" descr="Zrzut ekranu 2023-06-24 o 11.36.54.png"/>
          <p:cNvPicPr>
            <a:picLocks noChangeAspect="1"/>
          </p:cNvPicPr>
          <p:nvPr/>
        </p:nvPicPr>
        <p:blipFill>
          <a:blip r:embed="rId6">
            <a:extLst/>
          </a:blip>
          <a:stretch>
            <a:fillRect/>
          </a:stretch>
        </p:blipFill>
        <p:spPr>
          <a:xfrm>
            <a:off x="434707" y="10013130"/>
            <a:ext cx="2446050" cy="3508753"/>
          </a:xfrm>
          <a:prstGeom prst="rect">
            <a:avLst/>
          </a:prstGeom>
          <a:ln w="12700">
            <a:miter lim="400000"/>
          </a:ln>
        </p:spPr>
      </p:pic>
      <p:sp>
        <p:nvSpPr>
          <p:cNvPr id="193" name="Technika próbnego balonu wykorzystuje tryb warunkowy wypowiedzi i jest doskonała…"/>
          <p:cNvSpPr txBox="1"/>
          <p:nvPr/>
        </p:nvSpPr>
        <p:spPr>
          <a:xfrm>
            <a:off x="632426" y="3131139"/>
            <a:ext cx="23119147" cy="97053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7600">
                <a:latin typeface="Phosphate Inline"/>
                <a:ea typeface="Phosphate Inline"/>
                <a:cs typeface="Phosphate Inline"/>
                <a:sym typeface="Phosphate Inline"/>
              </a:defRPr>
            </a:pPr>
            <a:r>
              <a:t>Technika próbnego balonu wykorzystuje tryb warunkowy wypowiedzi i jest doskonała </a:t>
            </a:r>
          </a:p>
          <a:p>
            <a:pPr>
              <a:defRPr sz="7600">
                <a:latin typeface="Phosphate Inline"/>
                <a:ea typeface="Phosphate Inline"/>
                <a:cs typeface="Phosphate Inline"/>
                <a:sym typeface="Phosphate Inline"/>
              </a:defRPr>
            </a:pPr>
            <a:r>
              <a:t>w sprawdzaniu możliwości ustępstw drugiej strony. Pokazuje jednocześnie, że bierzemy pod uwagę stanowisko i wypowiedzi naszego rozmówcy. Bada także różne rozwiązania </a:t>
            </a:r>
          </a:p>
          <a:p>
            <a:pPr>
              <a:defRPr sz="7600">
                <a:latin typeface="Phosphate Inline"/>
                <a:ea typeface="Phosphate Inline"/>
                <a:cs typeface="Phosphate Inline"/>
                <a:sym typeface="Phosphate Inline"/>
              </a:defRPr>
            </a:pPr>
            <a:r>
              <a:t>bez składania wiążących deklaracji. </a:t>
            </a:r>
          </a:p>
        </p:txBody>
      </p:sp>
    </p:spTree>
  </p:cSld>
  <p:clrMapOvr>
    <a:masterClrMapping/>
  </p:clrMapOvr>
  <mc:AlternateContent xmlns:mc="http://schemas.openxmlformats.org/markup-compatibility/2006">
    <mc:Choice xmlns:p14="http://schemas.microsoft.com/office/powerpoint/2010/main" Requires="p14">
      <p:transition spd="slow" advClick="1" p14:dur="4000">
        <p14:flip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93"/>
                                        </p:tgtEl>
                                        <p:attrNameLst>
                                          <p:attrName>style.visibility</p:attrName>
                                        </p:attrNameLst>
                                      </p:cBhvr>
                                      <p:to>
                                        <p:strVal val="visible"/>
                                      </p:to>
                                    </p:set>
                                    <p:animEffect filter="fade" transition="in">
                                      <p:cBhvr>
                                        <p:cTn id="7" dur="1000"/>
                                        <p:tgtEl>
                                          <p:spTgt spid="1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3"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5" name="42082372-synthetic-white-leather-texture-or-background.jpg" descr="42082372-synthetic-white-leather-texture-or-background.jpg"/>
          <p:cNvPicPr>
            <a:picLocks noChangeAspect="1"/>
          </p:cNvPicPr>
          <p:nvPr/>
        </p:nvPicPr>
        <p:blipFill>
          <a:blip r:embed="rId2">
            <a:extLst/>
          </a:blip>
          <a:stretch>
            <a:fillRect/>
          </a:stretch>
        </p:blipFill>
        <p:spPr>
          <a:xfrm>
            <a:off x="-74176" y="-47700"/>
            <a:ext cx="24624909" cy="16063017"/>
          </a:xfrm>
          <a:prstGeom prst="rect">
            <a:avLst/>
          </a:prstGeom>
          <a:ln w="12700">
            <a:miter lim="400000"/>
          </a:ln>
        </p:spPr>
      </p:pic>
      <p:sp>
        <p:nvSpPr>
          <p:cNvPr id="196"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197"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198" name="W ramach techniki próbnego balonu można wykorzystać sformułowania:"/>
          <p:cNvSpPr txBox="1"/>
          <p:nvPr/>
        </p:nvSpPr>
        <p:spPr>
          <a:xfrm>
            <a:off x="2233837" y="688594"/>
            <a:ext cx="19514948" cy="27431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0000">
                <a:latin typeface="Phosphate Inline"/>
                <a:ea typeface="Phosphate Inline"/>
                <a:cs typeface="Phosphate Inline"/>
                <a:sym typeface="Phosphate Inline"/>
              </a:defRPr>
            </a:pPr>
            <a:r>
              <a:rPr sz="7000"/>
              <a:t>W ramach techniki </a:t>
            </a:r>
            <a:r>
              <a:rPr sz="7000">
                <a:solidFill>
                  <a:srgbClr val="0433FF"/>
                </a:solidFill>
              </a:rPr>
              <a:t>próbnego balonu </a:t>
            </a:r>
            <a:r>
              <a:rPr sz="7000"/>
              <a:t>można wykorzystać sformułowania:</a:t>
            </a:r>
            <a:r>
              <a:t> </a:t>
            </a:r>
          </a:p>
        </p:txBody>
      </p:sp>
      <p:sp>
        <p:nvSpPr>
          <p:cNvPr id="199" name="–  Załóżmy, że my..., to czy wy...?"/>
          <p:cNvSpPr txBox="1"/>
          <p:nvPr/>
        </p:nvSpPr>
        <p:spPr>
          <a:xfrm>
            <a:off x="3362180" y="4514703"/>
            <a:ext cx="13552300" cy="9798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700">
                <a:solidFill>
                  <a:srgbClr val="FF2600"/>
                </a:solidFill>
                <a:latin typeface="Phosphate Inline"/>
                <a:ea typeface="Phosphate Inline"/>
                <a:cs typeface="Phosphate Inline"/>
                <a:sym typeface="Phosphate Inline"/>
              </a:defRPr>
            </a:lvl1pPr>
          </a:lstStyle>
          <a:p>
            <a:pPr/>
            <a:r>
              <a:t>	–  Załóżmy, że my..., to czy wy...? </a:t>
            </a:r>
          </a:p>
        </p:txBody>
      </p:sp>
      <p:sp>
        <p:nvSpPr>
          <p:cNvPr id="200" name="–  Jeśli się zgodzimy na..., to czy wy...?"/>
          <p:cNvSpPr txBox="1"/>
          <p:nvPr/>
        </p:nvSpPr>
        <p:spPr>
          <a:xfrm>
            <a:off x="2311077" y="6808937"/>
            <a:ext cx="15654506" cy="9798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700">
                <a:solidFill>
                  <a:srgbClr val="FF2600"/>
                </a:solidFill>
                <a:latin typeface="Phosphate Inline"/>
                <a:ea typeface="Phosphate Inline"/>
                <a:cs typeface="Phosphate Inline"/>
                <a:sym typeface="Phosphate Inline"/>
              </a:defRPr>
            </a:lvl1pPr>
          </a:lstStyle>
          <a:p>
            <a:pPr/>
            <a:r>
              <a:t>	–  Jeśli się zgodzimy na..., to czy wy...? </a:t>
            </a:r>
          </a:p>
        </p:txBody>
      </p:sp>
      <p:sp>
        <p:nvSpPr>
          <p:cNvPr id="201" name="–  A gdybyśmy zaproponowali..., to na jakie ustępstwo możemy liczyć z Waszej strony?"/>
          <p:cNvSpPr txBox="1"/>
          <p:nvPr/>
        </p:nvSpPr>
        <p:spPr>
          <a:xfrm>
            <a:off x="841614" y="9103171"/>
            <a:ext cx="21871359" cy="18942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700">
                <a:solidFill>
                  <a:srgbClr val="FF2600"/>
                </a:solidFill>
                <a:latin typeface="Phosphate Inline"/>
                <a:ea typeface="Phosphate Inline"/>
                <a:cs typeface="Phosphate Inline"/>
                <a:sym typeface="Phosphate Inline"/>
              </a:defRPr>
            </a:lvl1pPr>
          </a:lstStyle>
          <a:p>
            <a:pPr/>
            <a:r>
              <a:t>	–  A gdybyśmy zaproponowali..., to na jakie ustępstwo możemy liczyć z Waszej strony? </a:t>
            </a:r>
          </a:p>
        </p:txBody>
      </p:sp>
      <p:pic>
        <p:nvPicPr>
          <p:cNvPr id="202" name="Zrzut ekranu 2023-06-24 o 11.36.54.png" descr="Zrzut ekranu 2023-06-24 o 11.36.54.png"/>
          <p:cNvPicPr>
            <a:picLocks noChangeAspect="1"/>
          </p:cNvPicPr>
          <p:nvPr/>
        </p:nvPicPr>
        <p:blipFill>
          <a:blip r:embed="rId4">
            <a:extLst/>
          </a:blip>
          <a:stretch>
            <a:fillRect/>
          </a:stretch>
        </p:blipFill>
        <p:spPr>
          <a:xfrm>
            <a:off x="434707" y="10013130"/>
            <a:ext cx="2446050" cy="350875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4000">
        <p14:flip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99"/>
                                        </p:tgtEl>
                                        <p:attrNameLst>
                                          <p:attrName>style.visibility</p:attrName>
                                        </p:attrNameLst>
                                      </p:cBhvr>
                                      <p:to>
                                        <p:strVal val="visible"/>
                                      </p:to>
                                    </p:set>
                                    <p:animEffect filter="fade" transition="in">
                                      <p:cBhvr>
                                        <p:cTn id="7" dur="1000"/>
                                        <p:tgtEl>
                                          <p:spTgt spid="19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200"/>
                                        </p:tgtEl>
                                        <p:attrNameLst>
                                          <p:attrName>style.visibility</p:attrName>
                                        </p:attrNameLst>
                                      </p:cBhvr>
                                      <p:to>
                                        <p:strVal val="visible"/>
                                      </p:to>
                                    </p:set>
                                    <p:animEffect filter="fade" transition="in">
                                      <p:cBhvr>
                                        <p:cTn id="12" dur="1000"/>
                                        <p:tgtEl>
                                          <p:spTgt spid="200"/>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201"/>
                                        </p:tgtEl>
                                        <p:attrNameLst>
                                          <p:attrName>style.visibility</p:attrName>
                                        </p:attrNameLst>
                                      </p:cBhvr>
                                      <p:to>
                                        <p:strVal val="visible"/>
                                      </p:to>
                                    </p:set>
                                    <p:animEffect filter="fade" transition="in">
                                      <p:cBhvr>
                                        <p:cTn id="17" dur="1000"/>
                                        <p:tgtEl>
                                          <p:spTgt spid="2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9" grpId="1"/>
      <p:bldP build="whole" bldLvl="1" animBg="1" rev="0" advAuto="0" spid="200" grpId="2"/>
      <p:bldP build="whole" bldLvl="1" animBg="1" rev="0" advAuto="0" spid="201" grpId="3"/>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4" name="42082372-synthetic-white-leather-texture-or-background.jpg" descr="42082372-synthetic-white-leather-texture-or-background.jpg"/>
          <p:cNvPicPr>
            <a:picLocks noChangeAspect="1"/>
          </p:cNvPicPr>
          <p:nvPr/>
        </p:nvPicPr>
        <p:blipFill>
          <a:blip r:embed="rId2">
            <a:extLst/>
          </a:blip>
          <a:stretch>
            <a:fillRect/>
          </a:stretch>
        </p:blipFill>
        <p:spPr>
          <a:xfrm>
            <a:off x="-341762" y="-387462"/>
            <a:ext cx="24846201" cy="16207369"/>
          </a:xfrm>
          <a:prstGeom prst="rect">
            <a:avLst/>
          </a:prstGeom>
          <a:ln w="12700">
            <a:miter lim="400000"/>
          </a:ln>
        </p:spPr>
      </p:pic>
      <p:sp>
        <p:nvSpPr>
          <p:cNvPr id="205"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206"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207" name="Ta technika jest idealna we wszystkich sytuacjach, w których czujesz, że druga strona próbuje nieuczciwych technik."/>
          <p:cNvSpPr txBox="1"/>
          <p:nvPr/>
        </p:nvSpPr>
        <p:spPr>
          <a:xfrm>
            <a:off x="653308" y="2700738"/>
            <a:ext cx="22207729" cy="18942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700">
                <a:latin typeface="Phosphate Inline"/>
                <a:ea typeface="Phosphate Inline"/>
                <a:cs typeface="Phosphate Inline"/>
                <a:sym typeface="Phosphate Inline"/>
              </a:defRPr>
            </a:lvl1pPr>
          </a:lstStyle>
          <a:p>
            <a:pPr/>
            <a:r>
              <a:t>Ta technika jest idealna we wszystkich sytuacjach, w których czujesz, że druga strona próbuje nieuczciwych technik. </a:t>
            </a:r>
          </a:p>
        </p:txBody>
      </p:sp>
      <p:sp>
        <p:nvSpPr>
          <p:cNvPr id="208" name="USZCZEGÓŁAWIANIE PROPOZYCJI"/>
          <p:cNvSpPr txBox="1"/>
          <p:nvPr/>
        </p:nvSpPr>
        <p:spPr>
          <a:xfrm>
            <a:off x="3761858" y="524091"/>
            <a:ext cx="18465801" cy="16255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0">
                <a:solidFill>
                  <a:srgbClr val="0433FF"/>
                </a:solidFill>
                <a:latin typeface="Phosphate Inline"/>
                <a:ea typeface="Phosphate Inline"/>
                <a:cs typeface="Phosphate Inline"/>
                <a:sym typeface="Phosphate Inline"/>
              </a:defRPr>
            </a:lvl1pPr>
          </a:lstStyle>
          <a:p>
            <a:pPr/>
            <a:r>
              <a:t>USZCZEGÓŁAWIANIE PROPOZYCJI</a:t>
            </a:r>
          </a:p>
        </p:txBody>
      </p:sp>
      <p:sp>
        <p:nvSpPr>
          <p:cNvPr id="209" name="Możesz się też nią posłużyć ilekroć działania przeciwnej strony…"/>
          <p:cNvSpPr txBox="1"/>
          <p:nvPr/>
        </p:nvSpPr>
        <p:spPr>
          <a:xfrm>
            <a:off x="577630" y="4690275"/>
            <a:ext cx="22786125" cy="18942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5700">
                <a:latin typeface="Phosphate Inline"/>
                <a:ea typeface="Phosphate Inline"/>
                <a:cs typeface="Phosphate Inline"/>
                <a:sym typeface="Phosphate Inline"/>
              </a:defRPr>
            </a:pPr>
            <a:r>
              <a:t>Możesz się też nią posłużyć ilekroć działania przeciwnej strony </a:t>
            </a:r>
          </a:p>
          <a:p>
            <a:pPr>
              <a:defRPr sz="5700">
                <a:latin typeface="Phosphate Inline"/>
                <a:ea typeface="Phosphate Inline"/>
                <a:cs typeface="Phosphate Inline"/>
                <a:sym typeface="Phosphate Inline"/>
              </a:defRPr>
            </a:pPr>
            <a:r>
              <a:t>Cię zaskakują. </a:t>
            </a:r>
          </a:p>
        </p:txBody>
      </p:sp>
      <p:sp>
        <p:nvSpPr>
          <p:cNvPr id="210" name="Dlatego też uszczegóławianie propozycji przydaje się szczególnie, gdy druga strona zastosuje techniki wysokiego otwarcia, pierwszej oferty lub przesadnie stosuje techniki ustępstw."/>
          <p:cNvSpPr txBox="1"/>
          <p:nvPr/>
        </p:nvSpPr>
        <p:spPr>
          <a:xfrm>
            <a:off x="452619" y="6692107"/>
            <a:ext cx="23956671" cy="28086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700">
                <a:latin typeface="Phosphate Inline"/>
                <a:ea typeface="Phosphate Inline"/>
                <a:cs typeface="Phosphate Inline"/>
                <a:sym typeface="Phosphate Inline"/>
              </a:defRPr>
            </a:lvl1pPr>
          </a:lstStyle>
          <a:p>
            <a:pPr/>
            <a:r>
              <a:t>Dlatego też uszczegóławianie propozycji przydaje się szczególnie, gdy druga strona zastosuje techniki wysokiego otwarcia, pierwszej oferty lub przesadnie stosuje techniki ustępstw. </a:t>
            </a:r>
          </a:p>
        </p:txBody>
      </p:sp>
      <p:pic>
        <p:nvPicPr>
          <p:cNvPr id="211" name="perception-3110813-1024x683.jpg" descr="perception-3110813-1024x683.jpg"/>
          <p:cNvPicPr>
            <a:picLocks noChangeAspect="1"/>
          </p:cNvPicPr>
          <p:nvPr/>
        </p:nvPicPr>
        <p:blipFill>
          <a:blip r:embed="rId4">
            <a:extLst/>
          </a:blip>
          <a:stretch>
            <a:fillRect/>
          </a:stretch>
        </p:blipFill>
        <p:spPr>
          <a:xfrm>
            <a:off x="652957" y="331425"/>
            <a:ext cx="2881275" cy="1921789"/>
          </a:xfrm>
          <a:prstGeom prst="rect">
            <a:avLst/>
          </a:prstGeom>
          <a:ln w="12700">
            <a:miter lim="400000"/>
          </a:ln>
        </p:spPr>
      </p:pic>
      <p:pic>
        <p:nvPicPr>
          <p:cNvPr id="212" name="Zrzut ekranu 2023-06-24 o 11.36.54.png" descr="Zrzut ekranu 2023-06-24 o 11.36.54.png"/>
          <p:cNvPicPr>
            <a:picLocks noChangeAspect="1"/>
          </p:cNvPicPr>
          <p:nvPr/>
        </p:nvPicPr>
        <p:blipFill>
          <a:blip r:embed="rId5">
            <a:extLst/>
          </a:blip>
          <a:stretch>
            <a:fillRect/>
          </a:stretch>
        </p:blipFill>
        <p:spPr>
          <a:xfrm>
            <a:off x="434707" y="10013130"/>
            <a:ext cx="2446050" cy="350875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4000">
        <p14:flip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07"/>
                                        </p:tgtEl>
                                        <p:attrNameLst>
                                          <p:attrName>style.visibility</p:attrName>
                                        </p:attrNameLst>
                                      </p:cBhvr>
                                      <p:to>
                                        <p:strVal val="visible"/>
                                      </p:to>
                                    </p:set>
                                    <p:animEffect filter="fade" transition="in">
                                      <p:cBhvr>
                                        <p:cTn id="7" dur="1000"/>
                                        <p:tgtEl>
                                          <p:spTgt spid="20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209"/>
                                        </p:tgtEl>
                                        <p:attrNameLst>
                                          <p:attrName>style.visibility</p:attrName>
                                        </p:attrNameLst>
                                      </p:cBhvr>
                                      <p:to>
                                        <p:strVal val="visible"/>
                                      </p:to>
                                    </p:set>
                                    <p:animEffect filter="fade" transition="in">
                                      <p:cBhvr>
                                        <p:cTn id="12" dur="1000"/>
                                        <p:tgtEl>
                                          <p:spTgt spid="209"/>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210"/>
                                        </p:tgtEl>
                                        <p:attrNameLst>
                                          <p:attrName>style.visibility</p:attrName>
                                        </p:attrNameLst>
                                      </p:cBhvr>
                                      <p:to>
                                        <p:strVal val="visible"/>
                                      </p:to>
                                    </p:set>
                                    <p:animEffect filter="fade" transition="in">
                                      <p:cBhvr>
                                        <p:cTn id="17" dur="10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0" grpId="3"/>
      <p:bldP build="whole" bldLvl="1" animBg="1" rev="0" advAuto="0" spid="207" grpId="1"/>
      <p:bldP build="whole" bldLvl="1" animBg="1" rev="0" advAuto="0" spid="209" grpId="2"/>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4" name="42082372-synthetic-white-leather-texture-or-background.jpg" descr="42082372-synthetic-white-leather-texture-or-background.jpg"/>
          <p:cNvPicPr>
            <a:picLocks noChangeAspect="1"/>
          </p:cNvPicPr>
          <p:nvPr/>
        </p:nvPicPr>
        <p:blipFill>
          <a:blip r:embed="rId2">
            <a:extLst/>
          </a:blip>
          <a:stretch>
            <a:fillRect/>
          </a:stretch>
        </p:blipFill>
        <p:spPr>
          <a:xfrm>
            <a:off x="-120454" y="-248390"/>
            <a:ext cx="24624908" cy="16063018"/>
          </a:xfrm>
          <a:prstGeom prst="rect">
            <a:avLst/>
          </a:prstGeom>
          <a:ln w="12700">
            <a:miter lim="400000"/>
          </a:ln>
        </p:spPr>
      </p:pic>
      <p:sp>
        <p:nvSpPr>
          <p:cNvPr id="215"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216"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217" name="Technika uszczegółowienia propozycji polega na dopytaniu opozycyjnej strony o jej ofertę tak, aby ją zrozumieć lub dotrzeć do przyczyny jej ewentualnej przesadności, nieracjonalności itp. Pomocne tu będą pytania:"/>
          <p:cNvSpPr txBox="1"/>
          <p:nvPr/>
        </p:nvSpPr>
        <p:spPr>
          <a:xfrm>
            <a:off x="364236" y="1503706"/>
            <a:ext cx="23655529" cy="37230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5700">
                <a:latin typeface="Phosphate Inline"/>
                <a:ea typeface="Phosphate Inline"/>
                <a:cs typeface="Phosphate Inline"/>
                <a:sym typeface="Phosphate Inline"/>
              </a:defRPr>
            </a:pPr>
            <a:r>
              <a:t>Technika uszczegółowienia propozycji polega na dopytaniu opozycyjnej strony o jej ofertę tak, aby ją zrozumieć lub dotrzeć do przyczyny jej ewentualnej przesadności, nieracjonalności itp. </a:t>
            </a:r>
            <a:r>
              <a:rPr>
                <a:solidFill>
                  <a:srgbClr val="0433FF"/>
                </a:solidFill>
              </a:rPr>
              <a:t>Pomocne tu będą pytania: </a:t>
            </a:r>
          </a:p>
        </p:txBody>
      </p:sp>
      <p:sp>
        <p:nvSpPr>
          <p:cNvPr id="218" name="–  Jak to wyliczyliście?   –  Dlaczego zastosowaliście taki wariant?…"/>
          <p:cNvSpPr txBox="1"/>
          <p:nvPr/>
        </p:nvSpPr>
        <p:spPr>
          <a:xfrm>
            <a:off x="-1449347" y="6412399"/>
            <a:ext cx="19878960" cy="463740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5700">
                <a:solidFill>
                  <a:srgbClr val="FF2600"/>
                </a:solidFill>
                <a:latin typeface="Phosphate Inline"/>
                <a:ea typeface="Phosphate Inline"/>
                <a:cs typeface="Phosphate Inline"/>
                <a:sym typeface="Phosphate Inline"/>
              </a:defRPr>
            </a:pPr>
            <a:r>
              <a:t>	–  Jak to wyliczyliście? </a:t>
            </a:r>
            <a:br/>
            <a:r>
              <a:t>	–  Dlaczego zastosowaliście taki wariant? </a:t>
            </a:r>
          </a:p>
          <a:p>
            <a:pPr algn="l">
              <a:defRPr sz="5700">
                <a:solidFill>
                  <a:srgbClr val="FF2600"/>
                </a:solidFill>
                <a:latin typeface="Phosphate Inline"/>
                <a:ea typeface="Phosphate Inline"/>
                <a:cs typeface="Phosphate Inline"/>
                <a:sym typeface="Phosphate Inline"/>
              </a:defRPr>
            </a:pPr>
            <a:r>
              <a:t>	–  Skąd wziął się ten współczynnik? </a:t>
            </a:r>
          </a:p>
          <a:p>
            <a:pPr algn="l">
              <a:defRPr sz="5700">
                <a:solidFill>
                  <a:srgbClr val="FF2600"/>
                </a:solidFill>
                <a:latin typeface="Phosphate Inline"/>
                <a:ea typeface="Phosphate Inline"/>
                <a:cs typeface="Phosphate Inline"/>
                <a:sym typeface="Phosphate Inline"/>
              </a:defRPr>
            </a:pPr>
            <a:r>
              <a:t>	–  Co składa się na te kwotę? </a:t>
            </a:r>
          </a:p>
          <a:p>
            <a:pPr algn="l">
              <a:defRPr sz="5700">
                <a:solidFill>
                  <a:srgbClr val="FF2600"/>
                </a:solidFill>
                <a:latin typeface="Phosphate Inline"/>
                <a:ea typeface="Phosphate Inline"/>
                <a:cs typeface="Phosphate Inline"/>
                <a:sym typeface="Phosphate Inline"/>
              </a:defRPr>
            </a:pPr>
            <a:r>
              <a:t>	–  Jakie dane macie na poparcie tego założenia? </a:t>
            </a:r>
          </a:p>
        </p:txBody>
      </p:sp>
      <p:pic>
        <p:nvPicPr>
          <p:cNvPr id="219" name="Zrzut ekranu 2023-06-24 o 11.36.54.png" descr="Zrzut ekranu 2023-06-24 o 11.36.54.png"/>
          <p:cNvPicPr>
            <a:picLocks noChangeAspect="1"/>
          </p:cNvPicPr>
          <p:nvPr/>
        </p:nvPicPr>
        <p:blipFill>
          <a:blip r:embed="rId4">
            <a:extLst/>
          </a:blip>
          <a:stretch>
            <a:fillRect/>
          </a:stretch>
        </p:blipFill>
        <p:spPr>
          <a:xfrm>
            <a:off x="20966548" y="6028742"/>
            <a:ext cx="2446049" cy="350875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4000">
        <p14:flip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17"/>
                                        </p:tgtEl>
                                        <p:attrNameLst>
                                          <p:attrName>style.visibility</p:attrName>
                                        </p:attrNameLst>
                                      </p:cBhvr>
                                      <p:to>
                                        <p:strVal val="visible"/>
                                      </p:to>
                                    </p:set>
                                    <p:animEffect filter="fade" transition="in">
                                      <p:cBhvr>
                                        <p:cTn id="7" dur="1000"/>
                                        <p:tgtEl>
                                          <p:spTgt spid="21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218"/>
                                        </p:tgtEl>
                                        <p:attrNameLst>
                                          <p:attrName>style.visibility</p:attrName>
                                        </p:attrNameLst>
                                      </p:cBhvr>
                                      <p:to>
                                        <p:strVal val="visible"/>
                                      </p:to>
                                    </p:set>
                                    <p:animEffect filter="fade" transition="in">
                                      <p:cBhvr>
                                        <p:cTn id="12" dur="100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8" grpId="2"/>
      <p:bldP build="whole" bldLvl="1" animBg="1" rev="0" advAuto="0" spid="217"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1" name="42082372-synthetic-white-leather-texture-or-background.jpg" descr="42082372-synthetic-white-leather-texture-or-background.jpg"/>
          <p:cNvPicPr>
            <a:picLocks noChangeAspect="1"/>
          </p:cNvPicPr>
          <p:nvPr/>
        </p:nvPicPr>
        <p:blipFill>
          <a:blip r:embed="rId2">
            <a:extLst/>
          </a:blip>
          <a:stretch>
            <a:fillRect/>
          </a:stretch>
        </p:blipFill>
        <p:spPr>
          <a:xfrm>
            <a:off x="-341762" y="-315286"/>
            <a:ext cx="24624909" cy="16063017"/>
          </a:xfrm>
          <a:prstGeom prst="rect">
            <a:avLst/>
          </a:prstGeom>
          <a:ln w="12700">
            <a:miter lim="400000"/>
          </a:ln>
        </p:spPr>
      </p:pic>
      <p:sp>
        <p:nvSpPr>
          <p:cNvPr id="222"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223"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224" name="Ta technika dobrze sprawdza się w sytuacji, gdy usłyszysz żądanie lub propozycję drugiej strony, która Cię nie satysfakcjonuje,                  a wręcz jest bardzo niewygodna."/>
          <p:cNvSpPr txBox="1"/>
          <p:nvPr/>
        </p:nvSpPr>
        <p:spPr>
          <a:xfrm>
            <a:off x="653308" y="2243538"/>
            <a:ext cx="24434801" cy="28086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700">
                <a:latin typeface="Phosphate Inline"/>
                <a:ea typeface="Phosphate Inline"/>
                <a:cs typeface="Phosphate Inline"/>
                <a:sym typeface="Phosphate Inline"/>
              </a:defRPr>
            </a:lvl1pPr>
          </a:lstStyle>
          <a:p>
            <a:pPr/>
            <a:r>
              <a:t>Ta technika dobrze sprawdza się w sytuacji, gdy usłyszysz żądanie lub propozycję drugiej strony, która Cię nie satysfakcjonuje,                  a wręcz jest bardzo niewygodna. </a:t>
            </a:r>
          </a:p>
        </p:txBody>
      </p:sp>
      <p:sp>
        <p:nvSpPr>
          <p:cNvPr id="225" name="A TO CIEKAWE …"/>
          <p:cNvSpPr txBox="1"/>
          <p:nvPr/>
        </p:nvSpPr>
        <p:spPr>
          <a:xfrm>
            <a:off x="3779297" y="479521"/>
            <a:ext cx="9157971" cy="162559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0">
                <a:solidFill>
                  <a:srgbClr val="0433FF"/>
                </a:solidFill>
                <a:latin typeface="Phosphate Inline"/>
                <a:ea typeface="Phosphate Inline"/>
                <a:cs typeface="Phosphate Inline"/>
                <a:sym typeface="Phosphate Inline"/>
              </a:defRPr>
            </a:lvl1pPr>
          </a:lstStyle>
          <a:p>
            <a:pPr/>
            <a:r>
              <a:t>A TO CIEKAWE …</a:t>
            </a:r>
          </a:p>
        </p:txBody>
      </p:sp>
      <p:sp>
        <p:nvSpPr>
          <p:cNvPr id="226" name="Tymczasem przeciwna strona może stwarzać wrażenie, że bez ustępstwa w tym obszarze nie dojdzie do porozumienia."/>
          <p:cNvSpPr txBox="1"/>
          <p:nvPr/>
        </p:nvSpPr>
        <p:spPr>
          <a:xfrm>
            <a:off x="654239" y="5896813"/>
            <a:ext cx="21763254" cy="18942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700">
                <a:latin typeface="Phosphate Inline"/>
                <a:ea typeface="Phosphate Inline"/>
                <a:cs typeface="Phosphate Inline"/>
                <a:sym typeface="Phosphate Inline"/>
              </a:defRPr>
            </a:lvl1pPr>
          </a:lstStyle>
          <a:p>
            <a:pPr/>
            <a:r>
              <a:t>Tymczasem przeciwna strona może stwarzać wrażenie, że bez ustępstwa w tym obszarze nie dojdzie do porozumienia. </a:t>
            </a:r>
          </a:p>
        </p:txBody>
      </p:sp>
      <p:sp>
        <p:nvSpPr>
          <p:cNvPr id="227" name="Technika polega na wypowiedzeniu stwierdzenia typu:"/>
          <p:cNvSpPr txBox="1"/>
          <p:nvPr/>
        </p:nvSpPr>
        <p:spPr>
          <a:xfrm>
            <a:off x="1813564" y="8831574"/>
            <a:ext cx="19444603" cy="9798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700">
                <a:latin typeface="Phosphate Inline"/>
                <a:ea typeface="Phosphate Inline"/>
                <a:cs typeface="Phosphate Inline"/>
                <a:sym typeface="Phosphate Inline"/>
              </a:defRPr>
            </a:lvl1pPr>
          </a:lstStyle>
          <a:p>
            <a:pPr/>
            <a:r>
              <a:t>Technika polega na wypowiedzeniu stwierdzenia typu: </a:t>
            </a:r>
          </a:p>
        </p:txBody>
      </p:sp>
      <p:sp>
        <p:nvSpPr>
          <p:cNvPr id="228" name="– A to ciekawe, co Pan powiedział..."/>
          <p:cNvSpPr txBox="1"/>
          <p:nvPr/>
        </p:nvSpPr>
        <p:spPr>
          <a:xfrm>
            <a:off x="5213722" y="10336726"/>
            <a:ext cx="12644286" cy="9798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700">
                <a:solidFill>
                  <a:srgbClr val="FF2600"/>
                </a:solidFill>
                <a:latin typeface="Phosphate Inline"/>
                <a:ea typeface="Phosphate Inline"/>
                <a:cs typeface="Phosphate Inline"/>
                <a:sym typeface="Phosphate Inline"/>
              </a:defRPr>
            </a:lvl1pPr>
          </a:lstStyle>
          <a:p>
            <a:pPr/>
            <a:r>
              <a:t>– A to ciekawe, co Pan powiedział... </a:t>
            </a:r>
          </a:p>
        </p:txBody>
      </p:sp>
      <p:pic>
        <p:nvPicPr>
          <p:cNvPr id="229" name="perception-3110813-1024x683.jpg" descr="perception-3110813-1024x683.jpg"/>
          <p:cNvPicPr>
            <a:picLocks noChangeAspect="1"/>
          </p:cNvPicPr>
          <p:nvPr/>
        </p:nvPicPr>
        <p:blipFill>
          <a:blip r:embed="rId4">
            <a:extLst/>
          </a:blip>
          <a:stretch>
            <a:fillRect/>
          </a:stretch>
        </p:blipFill>
        <p:spPr>
          <a:xfrm>
            <a:off x="652957" y="331425"/>
            <a:ext cx="2881275" cy="1921789"/>
          </a:xfrm>
          <a:prstGeom prst="rect">
            <a:avLst/>
          </a:prstGeom>
          <a:ln w="12700">
            <a:miter lim="400000"/>
          </a:ln>
        </p:spPr>
      </p:pic>
      <p:pic>
        <p:nvPicPr>
          <p:cNvPr id="230" name="Zrzut ekranu 2023-06-24 o 11.36.54.png" descr="Zrzut ekranu 2023-06-24 o 11.36.54.png"/>
          <p:cNvPicPr>
            <a:picLocks noChangeAspect="1"/>
          </p:cNvPicPr>
          <p:nvPr/>
        </p:nvPicPr>
        <p:blipFill>
          <a:blip r:embed="rId5">
            <a:extLst/>
          </a:blip>
          <a:stretch>
            <a:fillRect/>
          </a:stretch>
        </p:blipFill>
        <p:spPr>
          <a:xfrm>
            <a:off x="434707" y="10013130"/>
            <a:ext cx="2446050" cy="350875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4000">
        <p14:flip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24"/>
                                        </p:tgtEl>
                                        <p:attrNameLst>
                                          <p:attrName>style.visibility</p:attrName>
                                        </p:attrNameLst>
                                      </p:cBhvr>
                                      <p:to>
                                        <p:strVal val="visible"/>
                                      </p:to>
                                    </p:set>
                                    <p:animEffect filter="fade" transition="in">
                                      <p:cBhvr>
                                        <p:cTn id="7" dur="1000"/>
                                        <p:tgtEl>
                                          <p:spTgt spid="22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226"/>
                                        </p:tgtEl>
                                        <p:attrNameLst>
                                          <p:attrName>style.visibility</p:attrName>
                                        </p:attrNameLst>
                                      </p:cBhvr>
                                      <p:to>
                                        <p:strVal val="visible"/>
                                      </p:to>
                                    </p:set>
                                    <p:animEffect filter="fade" transition="in">
                                      <p:cBhvr>
                                        <p:cTn id="12" dur="1000"/>
                                        <p:tgtEl>
                                          <p:spTgt spid="226"/>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227"/>
                                        </p:tgtEl>
                                        <p:attrNameLst>
                                          <p:attrName>style.visibility</p:attrName>
                                        </p:attrNameLst>
                                      </p:cBhvr>
                                      <p:to>
                                        <p:strVal val="visible"/>
                                      </p:to>
                                    </p:set>
                                    <p:animEffect filter="fade" transition="in">
                                      <p:cBhvr>
                                        <p:cTn id="17" dur="1000"/>
                                        <p:tgtEl>
                                          <p:spTgt spid="227"/>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228"/>
                                        </p:tgtEl>
                                        <p:attrNameLst>
                                          <p:attrName>style.visibility</p:attrName>
                                        </p:attrNameLst>
                                      </p:cBhvr>
                                      <p:to>
                                        <p:strVal val="visible"/>
                                      </p:to>
                                    </p:set>
                                    <p:animEffect filter="fade" transition="in">
                                      <p:cBhvr>
                                        <p:cTn id="22" dur="1000"/>
                                        <p:tgtEl>
                                          <p:spTgt spid="2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8" grpId="4"/>
      <p:bldP build="whole" bldLvl="1" animBg="1" rev="0" advAuto="0" spid="227" grpId="3"/>
      <p:bldP build="whole" bldLvl="1" animBg="1" rev="0" advAuto="0" spid="224" grpId="1"/>
      <p:bldP build="whole" bldLvl="1" animBg="1" rev="0" advAuto="0" spid="226" grpId="2"/>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2" name="42082372-synthetic-white-leather-texture-or-background.jpg" descr="42082372-synthetic-white-leather-texture-or-background.jpg"/>
          <p:cNvPicPr>
            <a:picLocks noChangeAspect="1"/>
          </p:cNvPicPr>
          <p:nvPr/>
        </p:nvPicPr>
        <p:blipFill>
          <a:blip r:embed="rId2">
            <a:extLst/>
          </a:blip>
          <a:stretch>
            <a:fillRect/>
          </a:stretch>
        </p:blipFill>
        <p:spPr>
          <a:xfrm>
            <a:off x="-74176" y="-47700"/>
            <a:ext cx="24624909" cy="16063017"/>
          </a:xfrm>
          <a:prstGeom prst="rect">
            <a:avLst/>
          </a:prstGeom>
          <a:ln w="12700">
            <a:miter lim="400000"/>
          </a:ln>
        </p:spPr>
      </p:pic>
      <p:sp>
        <p:nvSpPr>
          <p:cNvPr id="233"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234"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235" name="Zaletą takiej wypowiedzi jest to, że nie potwierdzasz spełnienia żądania ani mu nie zaprzeczasz. Dodatkowo technika ta prowokuje Twego rozmówcę do kontynuowania tematu. Wiele osób zaczyna wówczas wyjaśniać swoje stanowisko, czasem wręcz się uspr"/>
          <p:cNvSpPr txBox="1"/>
          <p:nvPr/>
        </p:nvSpPr>
        <p:spPr>
          <a:xfrm>
            <a:off x="678705" y="548501"/>
            <a:ext cx="23119146" cy="109118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7600">
                <a:latin typeface="Phosphate Inline"/>
                <a:ea typeface="Phosphate Inline"/>
                <a:cs typeface="Phosphate Inline"/>
                <a:sym typeface="Phosphate Inline"/>
              </a:defRPr>
            </a:pPr>
            <a:r>
              <a:t>Zaletą takiej wypowiedzi jest to, że nie potwierdzasz spełnienia żądania ani mu nie zaprzeczasz. Dodatkowo technika ta prowokuje Twego rozmówcę do kontynuowania tematu. Wiele osób zaczyna wówczas wyjaśniać swoje stanowisko, czasem wręcz się usprawiedliwiać. Jeśli to żądanie było blefem, to duża szansa, że okaże się to właśnie </a:t>
            </a:r>
          </a:p>
          <a:p>
            <a:pPr>
              <a:defRPr sz="7600">
                <a:latin typeface="Phosphate Inline"/>
                <a:ea typeface="Phosphate Inline"/>
                <a:cs typeface="Phosphate Inline"/>
                <a:sym typeface="Phosphate Inline"/>
              </a:defRPr>
            </a:pPr>
            <a:r>
              <a:t>w tym momencie. </a:t>
            </a:r>
          </a:p>
        </p:txBody>
      </p:sp>
      <p:pic>
        <p:nvPicPr>
          <p:cNvPr id="236" name="Zrzut ekranu 2023-06-24 o 11.36.54.png" descr="Zrzut ekranu 2023-06-24 o 11.36.54.png"/>
          <p:cNvPicPr>
            <a:picLocks noChangeAspect="1"/>
          </p:cNvPicPr>
          <p:nvPr/>
        </p:nvPicPr>
        <p:blipFill>
          <a:blip r:embed="rId4">
            <a:extLst/>
          </a:blip>
          <a:stretch>
            <a:fillRect/>
          </a:stretch>
        </p:blipFill>
        <p:spPr>
          <a:xfrm>
            <a:off x="434707" y="10013130"/>
            <a:ext cx="2446050" cy="350875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4000">
        <p14:flip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35"/>
                                        </p:tgtEl>
                                        <p:attrNameLst>
                                          <p:attrName>style.visibility</p:attrName>
                                        </p:attrNameLst>
                                      </p:cBhvr>
                                      <p:to>
                                        <p:strVal val="visible"/>
                                      </p:to>
                                    </p:set>
                                    <p:animEffect filter="fade" transition="in">
                                      <p:cBhvr>
                                        <p:cTn id="7" dur="10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5"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8" name="42082372-synthetic-white-leather-texture-or-background.jpg" descr="42082372-synthetic-white-leather-texture-or-background.jpg"/>
          <p:cNvPicPr>
            <a:picLocks noChangeAspect="1"/>
          </p:cNvPicPr>
          <p:nvPr/>
        </p:nvPicPr>
        <p:blipFill>
          <a:blip r:embed="rId2">
            <a:extLst/>
          </a:blip>
          <a:stretch>
            <a:fillRect/>
          </a:stretch>
        </p:blipFill>
        <p:spPr>
          <a:xfrm>
            <a:off x="-120454" y="-281838"/>
            <a:ext cx="24624908" cy="16063017"/>
          </a:xfrm>
          <a:prstGeom prst="rect">
            <a:avLst/>
          </a:prstGeom>
          <a:ln w="12700">
            <a:miter lim="400000"/>
          </a:ln>
        </p:spPr>
      </p:pic>
      <p:sp>
        <p:nvSpPr>
          <p:cNvPr id="239"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240"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241" name="Jest to banalnie prosta praktyka, którą warto stosować jak najczęściej. Jest przydatna szczególnie w impasie, gdy rozmowy stoją w miejscu."/>
          <p:cNvSpPr txBox="1"/>
          <p:nvPr/>
        </p:nvSpPr>
        <p:spPr>
          <a:xfrm>
            <a:off x="522614" y="2477676"/>
            <a:ext cx="22896158" cy="28086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700">
                <a:latin typeface="Phosphate Inline"/>
                <a:ea typeface="Phosphate Inline"/>
                <a:cs typeface="Phosphate Inline"/>
                <a:sym typeface="Phosphate Inline"/>
              </a:defRPr>
            </a:lvl1pPr>
          </a:lstStyle>
          <a:p>
            <a:pPr/>
            <a:r>
              <a:t>Jest to banalnie prosta praktyka, którą warto stosować jak najczęściej. Jest przydatna szczególnie w impasie, gdy rozmowy stoją w miejscu. </a:t>
            </a:r>
          </a:p>
        </p:txBody>
      </p:sp>
      <p:sp>
        <p:nvSpPr>
          <p:cNvPr id="242" name="INTEGRACJA"/>
          <p:cNvSpPr txBox="1"/>
          <p:nvPr/>
        </p:nvSpPr>
        <p:spPr>
          <a:xfrm>
            <a:off x="3831932" y="379176"/>
            <a:ext cx="6953251" cy="162559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0">
                <a:solidFill>
                  <a:srgbClr val="0433FF"/>
                </a:solidFill>
                <a:latin typeface="Phosphate Inline"/>
                <a:ea typeface="Phosphate Inline"/>
                <a:cs typeface="Phosphate Inline"/>
                <a:sym typeface="Phosphate Inline"/>
              </a:defRPr>
            </a:lvl1pPr>
          </a:lstStyle>
          <a:p>
            <a:pPr/>
            <a:r>
              <a:t>INTEGRACJA</a:t>
            </a:r>
          </a:p>
        </p:txBody>
      </p:sp>
      <p:sp>
        <p:nvSpPr>
          <p:cNvPr id="243" name="Integrowanie polega na podkreślaniu wspólnych celów,…"/>
          <p:cNvSpPr txBox="1"/>
          <p:nvPr/>
        </p:nvSpPr>
        <p:spPr>
          <a:xfrm>
            <a:off x="529852" y="5143907"/>
            <a:ext cx="22881680" cy="37230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5700">
                <a:latin typeface="Phosphate Inline"/>
                <a:ea typeface="Phosphate Inline"/>
                <a:cs typeface="Phosphate Inline"/>
                <a:sym typeface="Phosphate Inline"/>
              </a:defRPr>
            </a:pPr>
            <a:r>
              <a:t>Integrowanie polega na podkreślaniu wspólnych celów, </a:t>
            </a:r>
          </a:p>
          <a:p>
            <a:pPr algn="l">
              <a:defRPr sz="5700">
                <a:latin typeface="Phosphate Inline"/>
                <a:ea typeface="Phosphate Inline"/>
                <a:cs typeface="Phosphate Inline"/>
                <a:sym typeface="Phosphate Inline"/>
              </a:defRPr>
            </a:pPr>
            <a:r>
              <a:t>dążeń, interesów. Ułatwia to prowadzenie rzeczowych rozmów </a:t>
            </a:r>
          </a:p>
          <a:p>
            <a:pPr algn="l">
              <a:defRPr sz="5700">
                <a:latin typeface="Phosphate Inline"/>
                <a:ea typeface="Phosphate Inline"/>
                <a:cs typeface="Phosphate Inline"/>
                <a:sym typeface="Phosphate Inline"/>
              </a:defRPr>
            </a:pPr>
            <a:r>
              <a:t>w przyjaznej atmosferze. </a:t>
            </a:r>
          </a:p>
          <a:p>
            <a:pPr algn="l">
              <a:defRPr sz="5700">
                <a:latin typeface="Phosphate Inline"/>
                <a:ea typeface="Phosphate Inline"/>
                <a:cs typeface="Phosphate Inline"/>
                <a:sym typeface="Phosphate Inline"/>
              </a:defRPr>
            </a:pPr>
            <a:r>
              <a:t>Możesz skorzystać z przykładowych zwrotów: </a:t>
            </a:r>
          </a:p>
        </p:txBody>
      </p:sp>
      <p:sp>
        <p:nvSpPr>
          <p:cNvPr id="244" name="–  Widzę, że tak jak i nam zależy Wam na porozumieniu.…"/>
          <p:cNvSpPr txBox="1"/>
          <p:nvPr/>
        </p:nvSpPr>
        <p:spPr>
          <a:xfrm>
            <a:off x="898900" y="8877951"/>
            <a:ext cx="18922241" cy="330898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5700">
                <a:solidFill>
                  <a:srgbClr val="FF2600"/>
                </a:solidFill>
                <a:latin typeface="Phosphate Inline"/>
                <a:ea typeface="Phosphate Inline"/>
                <a:cs typeface="Phosphate Inline"/>
                <a:sym typeface="Phosphate Inline"/>
              </a:defRPr>
            </a:pPr>
            <a:r>
              <a:t>	</a:t>
            </a:r>
            <a:r>
              <a:rPr sz="4900"/>
              <a:t>–  Widzę, że tak jak i nam zależy Wam na porozumieniu. </a:t>
            </a:r>
            <a:endParaRPr sz="4900"/>
          </a:p>
          <a:p>
            <a:pPr algn="l">
              <a:defRPr sz="4900">
                <a:solidFill>
                  <a:srgbClr val="FF2600"/>
                </a:solidFill>
                <a:latin typeface="Phosphate Inline"/>
                <a:ea typeface="Phosphate Inline"/>
                <a:cs typeface="Phosphate Inline"/>
                <a:sym typeface="Phosphate Inline"/>
              </a:defRPr>
            </a:pPr>
            <a:r>
              <a:t>	–  Cieszę się, że myślimy w tej kwestii podobnie. </a:t>
            </a:r>
          </a:p>
          <a:p>
            <a:pPr algn="l">
              <a:defRPr sz="4900">
                <a:solidFill>
                  <a:srgbClr val="FF2600"/>
                </a:solidFill>
                <a:latin typeface="Phosphate Inline"/>
                <a:ea typeface="Phosphate Inline"/>
                <a:cs typeface="Phosphate Inline"/>
                <a:sym typeface="Phosphate Inline"/>
              </a:defRPr>
            </a:pPr>
            <a:r>
              <a:t>	–  Słyszę, że mamy w tej sprawie takie samo zdanie. </a:t>
            </a:r>
          </a:p>
          <a:p>
            <a:pPr algn="l">
              <a:defRPr sz="4900">
                <a:solidFill>
                  <a:srgbClr val="FF2600"/>
                </a:solidFill>
                <a:latin typeface="Phosphate Inline"/>
                <a:ea typeface="Phosphate Inline"/>
                <a:cs typeface="Phosphate Inline"/>
                <a:sym typeface="Phosphate Inline"/>
              </a:defRPr>
            </a:pPr>
            <a:r>
              <a:t>	–  My również chcemy uniknąć sytuacji, gdy ... </a:t>
            </a:r>
          </a:p>
        </p:txBody>
      </p:sp>
      <p:sp>
        <p:nvSpPr>
          <p:cNvPr id="245" name="Integracji dobrze służy także technika odzwierciedlania."/>
          <p:cNvSpPr txBox="1"/>
          <p:nvPr/>
        </p:nvSpPr>
        <p:spPr>
          <a:xfrm>
            <a:off x="3497314" y="12458394"/>
            <a:ext cx="16172246" cy="7594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400">
                <a:solidFill>
                  <a:srgbClr val="306FBA"/>
                </a:solidFill>
                <a:latin typeface="Phosphate Inline"/>
                <a:ea typeface="Phosphate Inline"/>
                <a:cs typeface="Phosphate Inline"/>
                <a:sym typeface="Phosphate Inline"/>
              </a:defRPr>
            </a:lvl1pPr>
          </a:lstStyle>
          <a:p>
            <a:pPr/>
            <a:r>
              <a:t>Integracji dobrze służy także technika odzwierciedlania. </a:t>
            </a:r>
          </a:p>
        </p:txBody>
      </p:sp>
      <p:pic>
        <p:nvPicPr>
          <p:cNvPr id="246" name="perception-3110813-1024x683.jpg" descr="perception-3110813-1024x683.jpg"/>
          <p:cNvPicPr>
            <a:picLocks noChangeAspect="1"/>
          </p:cNvPicPr>
          <p:nvPr/>
        </p:nvPicPr>
        <p:blipFill>
          <a:blip r:embed="rId4">
            <a:extLst/>
          </a:blip>
          <a:stretch>
            <a:fillRect/>
          </a:stretch>
        </p:blipFill>
        <p:spPr>
          <a:xfrm>
            <a:off x="786750" y="231080"/>
            <a:ext cx="2881275" cy="1921789"/>
          </a:xfrm>
          <a:prstGeom prst="rect">
            <a:avLst/>
          </a:prstGeom>
          <a:ln w="12700">
            <a:miter lim="400000"/>
          </a:ln>
        </p:spPr>
      </p:pic>
      <p:pic>
        <p:nvPicPr>
          <p:cNvPr id="247" name="Zrzut ekranu 2023-06-24 o 11.36.54.png" descr="Zrzut ekranu 2023-06-24 o 11.36.54.png"/>
          <p:cNvPicPr>
            <a:picLocks noChangeAspect="1"/>
          </p:cNvPicPr>
          <p:nvPr/>
        </p:nvPicPr>
        <p:blipFill>
          <a:blip r:embed="rId5">
            <a:extLst/>
          </a:blip>
          <a:stretch>
            <a:fillRect/>
          </a:stretch>
        </p:blipFill>
        <p:spPr>
          <a:xfrm>
            <a:off x="434707" y="10013130"/>
            <a:ext cx="2446050" cy="350875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4000">
        <p14:flip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41"/>
                                        </p:tgtEl>
                                        <p:attrNameLst>
                                          <p:attrName>style.visibility</p:attrName>
                                        </p:attrNameLst>
                                      </p:cBhvr>
                                      <p:to>
                                        <p:strVal val="visible"/>
                                      </p:to>
                                    </p:set>
                                    <p:animEffect filter="fade" transition="in">
                                      <p:cBhvr>
                                        <p:cTn id="7" dur="1000"/>
                                        <p:tgtEl>
                                          <p:spTgt spid="24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243"/>
                                        </p:tgtEl>
                                        <p:attrNameLst>
                                          <p:attrName>style.visibility</p:attrName>
                                        </p:attrNameLst>
                                      </p:cBhvr>
                                      <p:to>
                                        <p:strVal val="visible"/>
                                      </p:to>
                                    </p:set>
                                    <p:animEffect filter="fade" transition="in">
                                      <p:cBhvr>
                                        <p:cTn id="12" dur="1000"/>
                                        <p:tgtEl>
                                          <p:spTgt spid="243"/>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244"/>
                                        </p:tgtEl>
                                        <p:attrNameLst>
                                          <p:attrName>style.visibility</p:attrName>
                                        </p:attrNameLst>
                                      </p:cBhvr>
                                      <p:to>
                                        <p:strVal val="visible"/>
                                      </p:to>
                                    </p:set>
                                    <p:animEffect filter="fade" transition="in">
                                      <p:cBhvr>
                                        <p:cTn id="17" dur="1000"/>
                                        <p:tgtEl>
                                          <p:spTgt spid="244"/>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245"/>
                                        </p:tgtEl>
                                        <p:attrNameLst>
                                          <p:attrName>style.visibility</p:attrName>
                                        </p:attrNameLst>
                                      </p:cBhvr>
                                      <p:to>
                                        <p:strVal val="visible"/>
                                      </p:to>
                                    </p:set>
                                    <p:animEffect filter="fade" transition="in">
                                      <p:cBhvr>
                                        <p:cTn id="22" dur="1000"/>
                                        <p:tgtEl>
                                          <p:spTgt spid="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3" grpId="2"/>
      <p:bldP build="whole" bldLvl="1" animBg="1" rev="0" advAuto="0" spid="244" grpId="3"/>
      <p:bldP build="whole" bldLvl="1" animBg="1" rev="0" advAuto="0" spid="241" grpId="1"/>
      <p:bldP build="whole" bldLvl="1" animBg="1" rev="0" advAuto="0" spid="245" grpId="4"/>
    </p:bldLst>
  </p:timing>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